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8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0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1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2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3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4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6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7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28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29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0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1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2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3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4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920" r:id="rId2"/>
    <p:sldMasterId id="2147484105" r:id="rId3"/>
    <p:sldMasterId id="2147484118" r:id="rId4"/>
    <p:sldMasterId id="2147484145" r:id="rId5"/>
    <p:sldMasterId id="2147484158" r:id="rId6"/>
    <p:sldMasterId id="2147484171" r:id="rId7"/>
    <p:sldMasterId id="2147484186" r:id="rId8"/>
    <p:sldMasterId id="2147484198" r:id="rId9"/>
    <p:sldMasterId id="2147484210" r:id="rId10"/>
    <p:sldMasterId id="2147484222" r:id="rId11"/>
    <p:sldMasterId id="2147484234" r:id="rId12"/>
    <p:sldMasterId id="2147484246" r:id="rId13"/>
    <p:sldMasterId id="2147484259" r:id="rId14"/>
    <p:sldMasterId id="2147484272" r:id="rId15"/>
    <p:sldMasterId id="2147484285" r:id="rId16"/>
    <p:sldMasterId id="2147484298" r:id="rId17"/>
    <p:sldMasterId id="2147484311" r:id="rId18"/>
    <p:sldMasterId id="2147484324" r:id="rId19"/>
    <p:sldMasterId id="2147484338" r:id="rId20"/>
    <p:sldMasterId id="2147484350" r:id="rId21"/>
    <p:sldMasterId id="2147484363" r:id="rId22"/>
    <p:sldMasterId id="2147484376" r:id="rId23"/>
    <p:sldMasterId id="2147484389" r:id="rId24"/>
    <p:sldMasterId id="2147484402" r:id="rId25"/>
    <p:sldMasterId id="2147484415" r:id="rId26"/>
    <p:sldMasterId id="2147484428" r:id="rId27"/>
    <p:sldMasterId id="2147484441" r:id="rId28"/>
    <p:sldMasterId id="2147484454" r:id="rId29"/>
    <p:sldMasterId id="2147484466" r:id="rId30"/>
    <p:sldMasterId id="2147484478" r:id="rId31"/>
    <p:sldMasterId id="2147484490" r:id="rId32"/>
    <p:sldMasterId id="2147484503" r:id="rId33"/>
    <p:sldMasterId id="2147484515" r:id="rId34"/>
    <p:sldMasterId id="2147484527" r:id="rId35"/>
  </p:sldMasterIdLst>
  <p:notesMasterIdLst>
    <p:notesMasterId r:id="rId212"/>
  </p:notesMasterIdLst>
  <p:handoutMasterIdLst>
    <p:handoutMasterId r:id="rId213"/>
  </p:handoutMasterIdLst>
  <p:sldIdLst>
    <p:sldId id="5150" r:id="rId36"/>
    <p:sldId id="6128" r:id="rId37"/>
    <p:sldId id="5152" r:id="rId38"/>
    <p:sldId id="6996" r:id="rId39"/>
    <p:sldId id="6112" r:id="rId40"/>
    <p:sldId id="6135" r:id="rId41"/>
    <p:sldId id="6141" r:id="rId42"/>
    <p:sldId id="7002" r:id="rId43"/>
    <p:sldId id="6142" r:id="rId44"/>
    <p:sldId id="7003" r:id="rId45"/>
    <p:sldId id="4412" r:id="rId46"/>
    <p:sldId id="429" r:id="rId47"/>
    <p:sldId id="6129" r:id="rId48"/>
    <p:sldId id="6131" r:id="rId49"/>
    <p:sldId id="5257" r:id="rId50"/>
    <p:sldId id="7104" r:id="rId51"/>
    <p:sldId id="6044" r:id="rId52"/>
    <p:sldId id="7001" r:id="rId53"/>
    <p:sldId id="6127" r:id="rId54"/>
    <p:sldId id="7092" r:id="rId55"/>
    <p:sldId id="6169" r:id="rId56"/>
    <p:sldId id="6529" r:id="rId57"/>
    <p:sldId id="5154" r:id="rId58"/>
    <p:sldId id="6138" r:id="rId59"/>
    <p:sldId id="6530" r:id="rId60"/>
    <p:sldId id="6136" r:id="rId61"/>
    <p:sldId id="5219" r:id="rId62"/>
    <p:sldId id="5968" r:id="rId63"/>
    <p:sldId id="6819" r:id="rId64"/>
    <p:sldId id="6149" r:id="rId65"/>
    <p:sldId id="5173" r:id="rId66"/>
    <p:sldId id="5174" r:id="rId67"/>
    <p:sldId id="5175" r:id="rId68"/>
    <p:sldId id="5176" r:id="rId69"/>
    <p:sldId id="4457" r:id="rId70"/>
    <p:sldId id="4436" r:id="rId71"/>
    <p:sldId id="5969" r:id="rId72"/>
    <p:sldId id="4696" r:id="rId73"/>
    <p:sldId id="5742" r:id="rId74"/>
    <p:sldId id="5529" r:id="rId75"/>
    <p:sldId id="7291" r:id="rId76"/>
    <p:sldId id="6511" r:id="rId77"/>
    <p:sldId id="5835" r:id="rId78"/>
    <p:sldId id="7252" r:id="rId79"/>
    <p:sldId id="6660" r:id="rId80"/>
    <p:sldId id="7037" r:id="rId81"/>
    <p:sldId id="7038" r:id="rId82"/>
    <p:sldId id="5715" r:id="rId83"/>
    <p:sldId id="7453" r:id="rId84"/>
    <p:sldId id="6768" r:id="rId85"/>
    <p:sldId id="7040" r:id="rId86"/>
    <p:sldId id="7292" r:id="rId87"/>
    <p:sldId id="7454" r:id="rId88"/>
    <p:sldId id="7446" r:id="rId89"/>
    <p:sldId id="6150" r:id="rId90"/>
    <p:sldId id="7455" r:id="rId91"/>
    <p:sldId id="7258" r:id="rId92"/>
    <p:sldId id="5205" r:id="rId93"/>
    <p:sldId id="5723" r:id="rId94"/>
    <p:sldId id="6133" r:id="rId95"/>
    <p:sldId id="6134" r:id="rId96"/>
    <p:sldId id="5725" r:id="rId97"/>
    <p:sldId id="6151" r:id="rId98"/>
    <p:sldId id="5207" r:id="rId99"/>
    <p:sldId id="5509" r:id="rId100"/>
    <p:sldId id="6155" r:id="rId101"/>
    <p:sldId id="7026" r:id="rId102"/>
    <p:sldId id="6159" r:id="rId103"/>
    <p:sldId id="5280" r:id="rId104"/>
    <p:sldId id="7379" r:id="rId105"/>
    <p:sldId id="6838" r:id="rId106"/>
    <p:sldId id="6650" r:id="rId107"/>
    <p:sldId id="6152" r:id="rId108"/>
    <p:sldId id="5285" r:id="rId109"/>
    <p:sldId id="3609" r:id="rId110"/>
    <p:sldId id="3583" r:id="rId111"/>
    <p:sldId id="1179" r:id="rId112"/>
    <p:sldId id="6905" r:id="rId113"/>
    <p:sldId id="3584" r:id="rId114"/>
    <p:sldId id="2652" r:id="rId115"/>
    <p:sldId id="2603" r:id="rId116"/>
    <p:sldId id="6795" r:id="rId117"/>
    <p:sldId id="7293" r:id="rId118"/>
    <p:sldId id="5185" r:id="rId119"/>
    <p:sldId id="7456" r:id="rId120"/>
    <p:sldId id="7021" r:id="rId121"/>
    <p:sldId id="6049" r:id="rId122"/>
    <p:sldId id="6997" r:id="rId123"/>
    <p:sldId id="6998" r:id="rId124"/>
    <p:sldId id="4873" r:id="rId125"/>
    <p:sldId id="6130" r:id="rId126"/>
    <p:sldId id="675" r:id="rId127"/>
    <p:sldId id="676" r:id="rId128"/>
    <p:sldId id="677" r:id="rId129"/>
    <p:sldId id="678" r:id="rId130"/>
    <p:sldId id="1292" r:id="rId131"/>
    <p:sldId id="4444" r:id="rId132"/>
    <p:sldId id="450" r:id="rId133"/>
    <p:sldId id="319" r:id="rId134"/>
    <p:sldId id="1053" r:id="rId135"/>
    <p:sldId id="320" r:id="rId136"/>
    <p:sldId id="4443" r:id="rId137"/>
    <p:sldId id="322" r:id="rId138"/>
    <p:sldId id="443" r:id="rId139"/>
    <p:sldId id="452" r:id="rId140"/>
    <p:sldId id="444" r:id="rId141"/>
    <p:sldId id="4445" r:id="rId142"/>
    <p:sldId id="787" r:id="rId143"/>
    <p:sldId id="1300" r:id="rId144"/>
    <p:sldId id="1049" r:id="rId145"/>
    <p:sldId id="1050" r:id="rId146"/>
    <p:sldId id="6008" r:id="rId147"/>
    <p:sldId id="1698" r:id="rId148"/>
    <p:sldId id="1699" r:id="rId149"/>
    <p:sldId id="1700" r:id="rId150"/>
    <p:sldId id="1701" r:id="rId151"/>
    <p:sldId id="1702" r:id="rId152"/>
    <p:sldId id="1703" r:id="rId153"/>
    <p:sldId id="1704" r:id="rId154"/>
    <p:sldId id="1705" r:id="rId155"/>
    <p:sldId id="1706" r:id="rId156"/>
    <p:sldId id="5758" r:id="rId157"/>
    <p:sldId id="6139" r:id="rId158"/>
    <p:sldId id="6140" r:id="rId159"/>
    <p:sldId id="6047" r:id="rId160"/>
    <p:sldId id="1707" r:id="rId161"/>
    <p:sldId id="1708" r:id="rId162"/>
    <p:sldId id="1709" r:id="rId163"/>
    <p:sldId id="1710" r:id="rId164"/>
    <p:sldId id="1711" r:id="rId165"/>
    <p:sldId id="1712" r:id="rId166"/>
    <p:sldId id="1713" r:id="rId167"/>
    <p:sldId id="1714" r:id="rId168"/>
    <p:sldId id="4446" r:id="rId169"/>
    <p:sldId id="683" r:id="rId170"/>
    <p:sldId id="684" r:id="rId171"/>
    <p:sldId id="685" r:id="rId172"/>
    <p:sldId id="686" r:id="rId173"/>
    <p:sldId id="687" r:id="rId174"/>
    <p:sldId id="5153" r:id="rId175"/>
    <p:sldId id="1977" r:id="rId176"/>
    <p:sldId id="1455" r:id="rId177"/>
    <p:sldId id="6519" r:id="rId178"/>
    <p:sldId id="1461" r:id="rId179"/>
    <p:sldId id="5290" r:id="rId180"/>
    <p:sldId id="6143" r:id="rId181"/>
    <p:sldId id="1546" r:id="rId182"/>
    <p:sldId id="1436" r:id="rId183"/>
    <p:sldId id="6145" r:id="rId184"/>
    <p:sldId id="6146" r:id="rId185"/>
    <p:sldId id="6147" r:id="rId186"/>
    <p:sldId id="5919" r:id="rId187"/>
    <p:sldId id="5167" r:id="rId188"/>
    <p:sldId id="6514" r:id="rId189"/>
    <p:sldId id="7399" r:id="rId190"/>
    <p:sldId id="5971" r:id="rId191"/>
    <p:sldId id="7457" r:id="rId192"/>
    <p:sldId id="6595" r:id="rId193"/>
    <p:sldId id="7450" r:id="rId194"/>
    <p:sldId id="7005" r:id="rId195"/>
    <p:sldId id="5540" r:id="rId196"/>
    <p:sldId id="4884" r:id="rId197"/>
    <p:sldId id="1159" r:id="rId198"/>
    <p:sldId id="1160" r:id="rId199"/>
    <p:sldId id="1161" r:id="rId200"/>
    <p:sldId id="1162" r:id="rId201"/>
    <p:sldId id="1163" r:id="rId202"/>
    <p:sldId id="1164" r:id="rId203"/>
    <p:sldId id="1165" r:id="rId204"/>
    <p:sldId id="1166" r:id="rId205"/>
    <p:sldId id="1167" r:id="rId206"/>
    <p:sldId id="1168" r:id="rId207"/>
    <p:sldId id="1169" r:id="rId208"/>
    <p:sldId id="1170" r:id="rId209"/>
    <p:sldId id="1171" r:id="rId210"/>
    <p:sldId id="5398" r:id="rId2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FD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3"/>
    <p:restoredTop sz="93732"/>
  </p:normalViewPr>
  <p:slideViewPr>
    <p:cSldViewPr>
      <p:cViewPr varScale="1">
        <p:scale>
          <a:sx n="115" d="100"/>
          <a:sy n="115" d="100"/>
        </p:scale>
        <p:origin x="211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63" Type="http://schemas.openxmlformats.org/officeDocument/2006/relationships/slide" Target="slides/slide28.xml"/><Relationship Id="rId84" Type="http://schemas.openxmlformats.org/officeDocument/2006/relationships/slide" Target="slides/slide49.xml"/><Relationship Id="rId138" Type="http://schemas.openxmlformats.org/officeDocument/2006/relationships/slide" Target="slides/slide103.xml"/><Relationship Id="rId159" Type="http://schemas.openxmlformats.org/officeDocument/2006/relationships/slide" Target="slides/slide124.xml"/><Relationship Id="rId170" Type="http://schemas.openxmlformats.org/officeDocument/2006/relationships/slide" Target="slides/slide135.xml"/><Relationship Id="rId191" Type="http://schemas.openxmlformats.org/officeDocument/2006/relationships/slide" Target="slides/slide156.xml"/><Relationship Id="rId205" Type="http://schemas.openxmlformats.org/officeDocument/2006/relationships/slide" Target="slides/slide170.xml"/><Relationship Id="rId107" Type="http://schemas.openxmlformats.org/officeDocument/2006/relationships/slide" Target="slides/slide7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8.xml"/><Relationship Id="rId74" Type="http://schemas.openxmlformats.org/officeDocument/2006/relationships/slide" Target="slides/slide39.xml"/><Relationship Id="rId128" Type="http://schemas.openxmlformats.org/officeDocument/2006/relationships/slide" Target="slides/slide93.xml"/><Relationship Id="rId149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0.xml"/><Relationship Id="rId160" Type="http://schemas.openxmlformats.org/officeDocument/2006/relationships/slide" Target="slides/slide125.xml"/><Relationship Id="rId181" Type="http://schemas.openxmlformats.org/officeDocument/2006/relationships/slide" Target="slides/slide146.xml"/><Relationship Id="rId216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8.xml"/><Relationship Id="rId64" Type="http://schemas.openxmlformats.org/officeDocument/2006/relationships/slide" Target="slides/slide29.xml"/><Relationship Id="rId118" Type="http://schemas.openxmlformats.org/officeDocument/2006/relationships/slide" Target="slides/slide83.xml"/><Relationship Id="rId139" Type="http://schemas.openxmlformats.org/officeDocument/2006/relationships/slide" Target="slides/slide104.xml"/><Relationship Id="rId85" Type="http://schemas.openxmlformats.org/officeDocument/2006/relationships/slide" Target="slides/slide50.xml"/><Relationship Id="rId150" Type="http://schemas.openxmlformats.org/officeDocument/2006/relationships/slide" Target="slides/slide115.xml"/><Relationship Id="rId171" Type="http://schemas.openxmlformats.org/officeDocument/2006/relationships/slide" Target="slides/slide136.xml"/><Relationship Id="rId192" Type="http://schemas.openxmlformats.org/officeDocument/2006/relationships/slide" Target="slides/slide157.xml"/><Relationship Id="rId206" Type="http://schemas.openxmlformats.org/officeDocument/2006/relationships/slide" Target="slides/slide17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73.xml"/><Relationship Id="rId129" Type="http://schemas.openxmlformats.org/officeDocument/2006/relationships/slide" Target="slides/slide94.xml"/><Relationship Id="rId54" Type="http://schemas.openxmlformats.org/officeDocument/2006/relationships/slide" Target="slides/slide19.xml"/><Relationship Id="rId75" Type="http://schemas.openxmlformats.org/officeDocument/2006/relationships/slide" Target="slides/slide40.xml"/><Relationship Id="rId96" Type="http://schemas.openxmlformats.org/officeDocument/2006/relationships/slide" Target="slides/slide61.xml"/><Relationship Id="rId140" Type="http://schemas.openxmlformats.org/officeDocument/2006/relationships/slide" Target="slides/slide105.xml"/><Relationship Id="rId161" Type="http://schemas.openxmlformats.org/officeDocument/2006/relationships/slide" Target="slides/slide126.xml"/><Relationship Id="rId182" Type="http://schemas.openxmlformats.org/officeDocument/2006/relationships/slide" Target="slides/slide147.xml"/><Relationship Id="rId217" Type="http://schemas.openxmlformats.org/officeDocument/2006/relationships/tableStyles" Target="tableStyles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84.xml"/><Relationship Id="rId44" Type="http://schemas.openxmlformats.org/officeDocument/2006/relationships/slide" Target="slides/slide9.xml"/><Relationship Id="rId65" Type="http://schemas.openxmlformats.org/officeDocument/2006/relationships/slide" Target="slides/slide30.xml"/><Relationship Id="rId86" Type="http://schemas.openxmlformats.org/officeDocument/2006/relationships/slide" Target="slides/slide51.xml"/><Relationship Id="rId130" Type="http://schemas.openxmlformats.org/officeDocument/2006/relationships/slide" Target="slides/slide95.xml"/><Relationship Id="rId151" Type="http://schemas.openxmlformats.org/officeDocument/2006/relationships/slide" Target="slides/slide116.xml"/><Relationship Id="rId172" Type="http://schemas.openxmlformats.org/officeDocument/2006/relationships/slide" Target="slides/slide137.xml"/><Relationship Id="rId193" Type="http://schemas.openxmlformats.org/officeDocument/2006/relationships/slide" Target="slides/slide158.xml"/><Relationship Id="rId207" Type="http://schemas.openxmlformats.org/officeDocument/2006/relationships/slide" Target="slides/slide172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74.xml"/><Relationship Id="rId34" Type="http://schemas.openxmlformats.org/officeDocument/2006/relationships/slideMaster" Target="slideMasters/slideMaster34.xml"/><Relationship Id="rId55" Type="http://schemas.openxmlformats.org/officeDocument/2006/relationships/slide" Target="slides/slide20.xml"/><Relationship Id="rId76" Type="http://schemas.openxmlformats.org/officeDocument/2006/relationships/slide" Target="slides/slide41.xml"/><Relationship Id="rId97" Type="http://schemas.openxmlformats.org/officeDocument/2006/relationships/slide" Target="slides/slide62.xml"/><Relationship Id="rId120" Type="http://schemas.openxmlformats.org/officeDocument/2006/relationships/slide" Target="slides/slide85.xml"/><Relationship Id="rId141" Type="http://schemas.openxmlformats.org/officeDocument/2006/relationships/slide" Target="slides/slide10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27.xml"/><Relationship Id="rId183" Type="http://schemas.openxmlformats.org/officeDocument/2006/relationships/slide" Target="slides/slide148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10.xml"/><Relationship Id="rId66" Type="http://schemas.openxmlformats.org/officeDocument/2006/relationships/slide" Target="slides/slide31.xml"/><Relationship Id="rId87" Type="http://schemas.openxmlformats.org/officeDocument/2006/relationships/slide" Target="slides/slide52.xml"/><Relationship Id="rId110" Type="http://schemas.openxmlformats.org/officeDocument/2006/relationships/slide" Target="slides/slide75.xml"/><Relationship Id="rId131" Type="http://schemas.openxmlformats.org/officeDocument/2006/relationships/slide" Target="slides/slide96.xml"/><Relationship Id="rId152" Type="http://schemas.openxmlformats.org/officeDocument/2006/relationships/slide" Target="slides/slide117.xml"/><Relationship Id="rId173" Type="http://schemas.openxmlformats.org/officeDocument/2006/relationships/slide" Target="slides/slide138.xml"/><Relationship Id="rId194" Type="http://schemas.openxmlformats.org/officeDocument/2006/relationships/slide" Target="slides/slide159.xml"/><Relationship Id="rId208" Type="http://schemas.openxmlformats.org/officeDocument/2006/relationships/slide" Target="slides/slide173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1.xml"/><Relationship Id="rId77" Type="http://schemas.openxmlformats.org/officeDocument/2006/relationships/slide" Target="slides/slide42.xml"/><Relationship Id="rId100" Type="http://schemas.openxmlformats.org/officeDocument/2006/relationships/slide" Target="slides/slide65.xml"/><Relationship Id="rId105" Type="http://schemas.openxmlformats.org/officeDocument/2006/relationships/slide" Target="slides/slide70.xml"/><Relationship Id="rId126" Type="http://schemas.openxmlformats.org/officeDocument/2006/relationships/slide" Target="slides/slide91.xml"/><Relationship Id="rId147" Type="http://schemas.openxmlformats.org/officeDocument/2006/relationships/slide" Target="slides/slide112.xml"/><Relationship Id="rId168" Type="http://schemas.openxmlformats.org/officeDocument/2006/relationships/slide" Target="slides/slide1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93" Type="http://schemas.openxmlformats.org/officeDocument/2006/relationships/slide" Target="slides/slide58.xml"/><Relationship Id="rId98" Type="http://schemas.openxmlformats.org/officeDocument/2006/relationships/slide" Target="slides/slide63.xml"/><Relationship Id="rId121" Type="http://schemas.openxmlformats.org/officeDocument/2006/relationships/slide" Target="slides/slide86.xml"/><Relationship Id="rId142" Type="http://schemas.openxmlformats.org/officeDocument/2006/relationships/slide" Target="slides/slide107.xml"/><Relationship Id="rId163" Type="http://schemas.openxmlformats.org/officeDocument/2006/relationships/slide" Target="slides/slide128.xml"/><Relationship Id="rId184" Type="http://schemas.openxmlformats.org/officeDocument/2006/relationships/slide" Target="slides/slide149.xml"/><Relationship Id="rId189" Type="http://schemas.openxmlformats.org/officeDocument/2006/relationships/slide" Target="slides/slide154.xml"/><Relationship Id="rId3" Type="http://schemas.openxmlformats.org/officeDocument/2006/relationships/slideMaster" Target="slideMasters/slideMaster3.xml"/><Relationship Id="rId214" Type="http://schemas.openxmlformats.org/officeDocument/2006/relationships/presProps" Target="presProps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1.xml"/><Relationship Id="rId67" Type="http://schemas.openxmlformats.org/officeDocument/2006/relationships/slide" Target="slides/slide32.xml"/><Relationship Id="rId116" Type="http://schemas.openxmlformats.org/officeDocument/2006/relationships/slide" Target="slides/slide81.xml"/><Relationship Id="rId137" Type="http://schemas.openxmlformats.org/officeDocument/2006/relationships/slide" Target="slides/slide102.xml"/><Relationship Id="rId158" Type="http://schemas.openxmlformats.org/officeDocument/2006/relationships/slide" Target="slides/slide12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62" Type="http://schemas.openxmlformats.org/officeDocument/2006/relationships/slide" Target="slides/slide27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111" Type="http://schemas.openxmlformats.org/officeDocument/2006/relationships/slide" Target="slides/slide76.xml"/><Relationship Id="rId132" Type="http://schemas.openxmlformats.org/officeDocument/2006/relationships/slide" Target="slides/slide97.xml"/><Relationship Id="rId153" Type="http://schemas.openxmlformats.org/officeDocument/2006/relationships/slide" Target="slides/slide118.xml"/><Relationship Id="rId174" Type="http://schemas.openxmlformats.org/officeDocument/2006/relationships/slide" Target="slides/slide139.xml"/><Relationship Id="rId179" Type="http://schemas.openxmlformats.org/officeDocument/2006/relationships/slide" Target="slides/slide144.xml"/><Relationship Id="rId195" Type="http://schemas.openxmlformats.org/officeDocument/2006/relationships/slide" Target="slides/slide160.xml"/><Relationship Id="rId209" Type="http://schemas.openxmlformats.org/officeDocument/2006/relationships/slide" Target="slides/slide174.xml"/><Relationship Id="rId190" Type="http://schemas.openxmlformats.org/officeDocument/2006/relationships/slide" Target="slides/slide155.xml"/><Relationship Id="rId204" Type="http://schemas.openxmlformats.org/officeDocument/2006/relationships/slide" Target="slides/slide16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.xml"/><Relationship Id="rId57" Type="http://schemas.openxmlformats.org/officeDocument/2006/relationships/slide" Target="slides/slide22.xml"/><Relationship Id="rId106" Type="http://schemas.openxmlformats.org/officeDocument/2006/relationships/slide" Target="slides/slide71.xml"/><Relationship Id="rId127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7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94" Type="http://schemas.openxmlformats.org/officeDocument/2006/relationships/slide" Target="slides/slide59.xml"/><Relationship Id="rId99" Type="http://schemas.openxmlformats.org/officeDocument/2006/relationships/slide" Target="slides/slide64.xml"/><Relationship Id="rId101" Type="http://schemas.openxmlformats.org/officeDocument/2006/relationships/slide" Target="slides/slide66.xml"/><Relationship Id="rId122" Type="http://schemas.openxmlformats.org/officeDocument/2006/relationships/slide" Target="slides/slide87.xml"/><Relationship Id="rId143" Type="http://schemas.openxmlformats.org/officeDocument/2006/relationships/slide" Target="slides/slide108.xml"/><Relationship Id="rId148" Type="http://schemas.openxmlformats.org/officeDocument/2006/relationships/slide" Target="slides/slide113.xml"/><Relationship Id="rId164" Type="http://schemas.openxmlformats.org/officeDocument/2006/relationships/slide" Target="slides/slide129.xml"/><Relationship Id="rId169" Type="http://schemas.openxmlformats.org/officeDocument/2006/relationships/slide" Target="slides/slide134.xml"/><Relationship Id="rId185" Type="http://schemas.openxmlformats.org/officeDocument/2006/relationships/slide" Target="slides/slide1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5.xml"/><Relationship Id="rId210" Type="http://schemas.openxmlformats.org/officeDocument/2006/relationships/slide" Target="slides/slide175.xml"/><Relationship Id="rId215" Type="http://schemas.openxmlformats.org/officeDocument/2006/relationships/viewProps" Target="viewProps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2.xml"/><Relationship Id="rId68" Type="http://schemas.openxmlformats.org/officeDocument/2006/relationships/slide" Target="slides/slide33.xml"/><Relationship Id="rId89" Type="http://schemas.openxmlformats.org/officeDocument/2006/relationships/slide" Target="slides/slide54.xml"/><Relationship Id="rId112" Type="http://schemas.openxmlformats.org/officeDocument/2006/relationships/slide" Target="slides/slide77.xml"/><Relationship Id="rId133" Type="http://schemas.openxmlformats.org/officeDocument/2006/relationships/slide" Target="slides/slide98.xml"/><Relationship Id="rId154" Type="http://schemas.openxmlformats.org/officeDocument/2006/relationships/slide" Target="slides/slide119.xml"/><Relationship Id="rId175" Type="http://schemas.openxmlformats.org/officeDocument/2006/relationships/slide" Target="slides/slide140.xml"/><Relationship Id="rId196" Type="http://schemas.openxmlformats.org/officeDocument/2006/relationships/slide" Target="slides/slide161.xml"/><Relationship Id="rId200" Type="http://schemas.openxmlformats.org/officeDocument/2006/relationships/slide" Target="slides/slide165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.xml"/><Relationship Id="rId58" Type="http://schemas.openxmlformats.org/officeDocument/2006/relationships/slide" Target="slides/slide23.xml"/><Relationship Id="rId79" Type="http://schemas.openxmlformats.org/officeDocument/2006/relationships/slide" Target="slides/slide44.xml"/><Relationship Id="rId102" Type="http://schemas.openxmlformats.org/officeDocument/2006/relationships/slide" Target="slides/slide67.xml"/><Relationship Id="rId123" Type="http://schemas.openxmlformats.org/officeDocument/2006/relationships/slide" Target="slides/slide88.xml"/><Relationship Id="rId144" Type="http://schemas.openxmlformats.org/officeDocument/2006/relationships/slide" Target="slides/slide109.xml"/><Relationship Id="rId90" Type="http://schemas.openxmlformats.org/officeDocument/2006/relationships/slide" Target="slides/slide55.xml"/><Relationship Id="rId165" Type="http://schemas.openxmlformats.org/officeDocument/2006/relationships/slide" Target="slides/slide130.xml"/><Relationship Id="rId186" Type="http://schemas.openxmlformats.org/officeDocument/2006/relationships/slide" Target="slides/slide151.xml"/><Relationship Id="rId211" Type="http://schemas.openxmlformats.org/officeDocument/2006/relationships/slide" Target="slides/slide176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3.xml"/><Relationship Id="rId69" Type="http://schemas.openxmlformats.org/officeDocument/2006/relationships/slide" Target="slides/slide34.xml"/><Relationship Id="rId113" Type="http://schemas.openxmlformats.org/officeDocument/2006/relationships/slide" Target="slides/slide78.xml"/><Relationship Id="rId134" Type="http://schemas.openxmlformats.org/officeDocument/2006/relationships/slide" Target="slides/slide99.xml"/><Relationship Id="rId80" Type="http://schemas.openxmlformats.org/officeDocument/2006/relationships/slide" Target="slides/slide45.xml"/><Relationship Id="rId155" Type="http://schemas.openxmlformats.org/officeDocument/2006/relationships/slide" Target="slides/slide120.xml"/><Relationship Id="rId176" Type="http://schemas.openxmlformats.org/officeDocument/2006/relationships/slide" Target="slides/slide141.xml"/><Relationship Id="rId197" Type="http://schemas.openxmlformats.org/officeDocument/2006/relationships/slide" Target="slides/slide162.xml"/><Relationship Id="rId201" Type="http://schemas.openxmlformats.org/officeDocument/2006/relationships/slide" Target="slides/slide16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3.xml"/><Relationship Id="rId59" Type="http://schemas.openxmlformats.org/officeDocument/2006/relationships/slide" Target="slides/slide24.xml"/><Relationship Id="rId103" Type="http://schemas.openxmlformats.org/officeDocument/2006/relationships/slide" Target="slides/slide68.xml"/><Relationship Id="rId124" Type="http://schemas.openxmlformats.org/officeDocument/2006/relationships/slide" Target="slides/slide89.xml"/><Relationship Id="rId70" Type="http://schemas.openxmlformats.org/officeDocument/2006/relationships/slide" Target="slides/slide35.xml"/><Relationship Id="rId91" Type="http://schemas.openxmlformats.org/officeDocument/2006/relationships/slide" Target="slides/slide56.xml"/><Relationship Id="rId145" Type="http://schemas.openxmlformats.org/officeDocument/2006/relationships/slide" Target="slides/slide110.xml"/><Relationship Id="rId166" Type="http://schemas.openxmlformats.org/officeDocument/2006/relationships/slide" Target="slides/slide131.xml"/><Relationship Id="rId187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212" Type="http://schemas.openxmlformats.org/officeDocument/2006/relationships/notesMaster" Target="notesMasters/notesMaster1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4.xml"/><Relationship Id="rId114" Type="http://schemas.openxmlformats.org/officeDocument/2006/relationships/slide" Target="slides/slide79.xml"/><Relationship Id="rId60" Type="http://schemas.openxmlformats.org/officeDocument/2006/relationships/slide" Target="slides/slide25.xml"/><Relationship Id="rId81" Type="http://schemas.openxmlformats.org/officeDocument/2006/relationships/slide" Target="slides/slide46.xml"/><Relationship Id="rId135" Type="http://schemas.openxmlformats.org/officeDocument/2006/relationships/slide" Target="slides/slide100.xml"/><Relationship Id="rId156" Type="http://schemas.openxmlformats.org/officeDocument/2006/relationships/slide" Target="slides/slide121.xml"/><Relationship Id="rId177" Type="http://schemas.openxmlformats.org/officeDocument/2006/relationships/slide" Target="slides/slide142.xml"/><Relationship Id="rId198" Type="http://schemas.openxmlformats.org/officeDocument/2006/relationships/slide" Target="slides/slide163.xml"/><Relationship Id="rId202" Type="http://schemas.openxmlformats.org/officeDocument/2006/relationships/slide" Target="slides/slide167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50" Type="http://schemas.openxmlformats.org/officeDocument/2006/relationships/slide" Target="slides/slide15.xml"/><Relationship Id="rId104" Type="http://schemas.openxmlformats.org/officeDocument/2006/relationships/slide" Target="slides/slide69.xml"/><Relationship Id="rId125" Type="http://schemas.openxmlformats.org/officeDocument/2006/relationships/slide" Target="slides/slide90.xml"/><Relationship Id="rId146" Type="http://schemas.openxmlformats.org/officeDocument/2006/relationships/slide" Target="slides/slide111.xml"/><Relationship Id="rId167" Type="http://schemas.openxmlformats.org/officeDocument/2006/relationships/slide" Target="slides/slide132.xml"/><Relationship Id="rId188" Type="http://schemas.openxmlformats.org/officeDocument/2006/relationships/slide" Target="slides/slide153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21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5.xml"/><Relationship Id="rId115" Type="http://schemas.openxmlformats.org/officeDocument/2006/relationships/slide" Target="slides/slide80.xml"/><Relationship Id="rId136" Type="http://schemas.openxmlformats.org/officeDocument/2006/relationships/slide" Target="slides/slide101.xml"/><Relationship Id="rId157" Type="http://schemas.openxmlformats.org/officeDocument/2006/relationships/slide" Target="slides/slide122.xml"/><Relationship Id="rId178" Type="http://schemas.openxmlformats.org/officeDocument/2006/relationships/slide" Target="slides/slide143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199" Type="http://schemas.openxmlformats.org/officeDocument/2006/relationships/slide" Target="slides/slide164.xml"/><Relationship Id="rId203" Type="http://schemas.openxmlformats.org/officeDocument/2006/relationships/slide" Target="slides/slide168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019A08-F8A3-6949-A65B-E3147C278B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3DF19-91AD-914C-A7F6-4AA2A7E645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D636FF8-CD82-7340-9DDC-BB4B4798B04E}" type="datetimeFigureOut">
              <a:rPr lang="en-US"/>
              <a:pPr>
                <a:defRPr/>
              </a:pPr>
              <a:t>5/12/23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9600E-2B3E-2641-9ECF-F25C3BA209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7B383-3727-2745-B3D2-CA3F82DC2A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6162319-6E85-4646-816B-36A2279DF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2EC73-6E89-F04C-A37A-7C630CCBAA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176FC-BDCF-954E-A852-4B4AE321B1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08665FC-8110-CE40-AEBA-D6C8AEAEC0F3}" type="datetime1">
              <a:rPr lang="en-US" altLang="en-US"/>
              <a:pPr>
                <a:defRPr/>
              </a:pPr>
              <a:t>5/12/23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38926B2-FAB3-9A41-903D-981D5B9DDA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0A49AD7-AD6F-3843-B037-397712419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FCC79-2EC2-9147-9B95-84369E6867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E0FE6-2B29-2044-BE2C-49B3357C1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F9027F5-610B-044B-9264-7862524D6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811DDEB-23E5-1A4A-A4FA-2FB462DC4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CF1C65-F0E2-8E44-882C-5DBA87F125D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AB01437-07BF-AD4E-82F9-DDA0E0B2A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5423678-1E4A-644F-87FF-81A34DC44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0148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4452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78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75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02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6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41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analysis starts with sequencing random short DNA fragments of copies of the original molecule.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reads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information about their order and which part of genome they are originated from.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step is to map these reads to a long reference genome.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00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analysis starts with sequencing random short DNA fragments of copies of the original molecule.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reads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information about their order and which part of genome they are originated from.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step is to map these reads to a long reference genome.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41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Knowing what </a:t>
            </a:r>
            <a:r>
              <a:rPr lang="en-US">
                <a:solidFill>
                  <a:srgbClr val="0000FF"/>
                </a:solidFill>
                <a:latin typeface="Arial" panose="020B0604020202020204" pitchFamily="34" charset="0"/>
              </a:rPr>
              <a:t>organisms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are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</a:rPr>
              <a:t>present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in a given environmental sample and how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</a:rPr>
              <a:t>abundant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 are they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86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To this end we build a  </a:t>
            </a:r>
            <a:r>
              <a:rPr lang="en-US" baseline="0" dirty="0"/>
              <a:t>[CLICK] </a:t>
            </a:r>
            <a:r>
              <a:rPr lang="en-US" b="1" baseline="0" dirty="0"/>
              <a:t>near-HBM FPGA based accelerator which is connected to a server-grade IBM POWER9-based CPU system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22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70546-422D-4312-AAED-8754555E2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23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8925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956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496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8115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implement U-TRR using SoftMC, an FPGA-based infrastructure with precise temperature control which we enhanced for DDR4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34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We use an FPGA-based experimental setup programmed with a modified version of </a:t>
            </a:r>
            <a:r>
              <a:rPr lang="en-US" b="0" dirty="0" err="1"/>
              <a:t>SoftMC</a:t>
            </a:r>
            <a:r>
              <a:rPr lang="en-US" b="0" dirty="0"/>
              <a:t> [CLICK]</a:t>
            </a:r>
            <a:endParaRPr lang="en-US" dirty="0"/>
          </a:p>
          <a:p>
            <a:r>
              <a:rPr lang="en-US" dirty="0"/>
              <a:t>We control the chip temperature using a pair of heaters [CLICK] connected to a temperature controller [CLICK]</a:t>
            </a:r>
          </a:p>
          <a:p>
            <a:r>
              <a:rPr lang="en-US" dirty="0"/>
              <a:t>We supply the </a:t>
            </a:r>
            <a:r>
              <a:rPr lang="en-US" dirty="0" err="1"/>
              <a:t>wordline</a:t>
            </a:r>
            <a:r>
              <a:rPr lang="en-US" dirty="0"/>
              <a:t> voltage using the VPP power rail from an external power supply [CLICK]</a:t>
            </a:r>
          </a:p>
          <a:p>
            <a:r>
              <a:rPr lang="en-US" dirty="0"/>
              <a:t>This infrastructure provides fine-grained control over DRAM commands, timing parameters, temperature, and </a:t>
            </a:r>
            <a:r>
              <a:rPr lang="en-US" dirty="0" err="1"/>
              <a:t>wordline</a:t>
            </a:r>
            <a:r>
              <a:rPr lang="en-US" dirty="0"/>
              <a:t> voltage [CLICK]</a:t>
            </a:r>
          </a:p>
          <a:p>
            <a:r>
              <a:rPr lang="en-US" dirty="0"/>
              <a:t>=======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0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83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4570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512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DDF23-AE72-6141-8395-5D8E0BC37F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1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9DDF23-AE72-6141-8395-5D8E0BC37F8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3343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7B9B8AE1-4404-45A7-9B20-DCFF501886B9}" type="slidenum">
              <a:rPr lang="en-US" sz="1200">
                <a:latin typeface="Arial" pitchFamily="34" charset="0"/>
              </a:rPr>
              <a:pPr/>
              <a:t>98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28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D3E8A2-5565-48EF-A448-4ED6E2C16A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42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701DC6-03A2-4C9B-85E3-60E1F5DE91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05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7717A-FEA5-407B-ADB0-81FEBDED5A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02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37A38D-5307-4AB0-8536-748F8C58F4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96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D2E8EF-3E94-43E2-8EA0-B6679A5BC0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35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D2E8EF-3E94-43E2-8EA0-B6679A5BC0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546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C2EE5B-614B-436E-A061-2F06A8DE69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694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10DDB-86CE-664C-ACF0-D7E5683DF5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28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3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C252-306E-224C-8B2A-E6667D8E67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839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09BB001A-6860-DF43-8A31-44B970FF71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9DDF23-AE72-6141-8395-5D8E0BC37F8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0772D036-16DE-CC45-AA2F-7EA2C9581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A5239E1F-712D-7246-94BD-ED32871C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8761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>
            <a:extLst>
              <a:ext uri="{FF2B5EF4-FFF2-40B4-BE49-F238E27FC236}">
                <a16:creationId xmlns:a16="http://schemas.microsoft.com/office/drawing/2014/main" id="{1784A584-3312-6742-99A9-7DBCAFDDE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6" name="Notes Placeholder 2">
            <a:extLst>
              <a:ext uri="{FF2B5EF4-FFF2-40B4-BE49-F238E27FC236}">
                <a16:creationId xmlns:a16="http://schemas.microsoft.com/office/drawing/2014/main" id="{802FE930-4684-5C48-B0B8-DD69549918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5107" name="Slide Number Placeholder 3">
            <a:extLst>
              <a:ext uri="{FF2B5EF4-FFF2-40B4-BE49-F238E27FC236}">
                <a16:creationId xmlns:a16="http://schemas.microsoft.com/office/drawing/2014/main" id="{6DB6C48A-C7FC-764C-AC98-8F3EC729B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18A00D-D322-1240-B797-4B365D1AB7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63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811DDEB-23E5-1A4A-A4FA-2FB462DC4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F1C65-F0E2-8E44-882C-5DBA87F125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AB01437-07BF-AD4E-82F9-DDA0E0B2A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5423678-1E4A-644F-87FF-81A34DC44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968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edium-content-sans-serif-font"/>
              </a:rPr>
              <a:t>CCD = Core </a:t>
            </a:r>
            <a:r>
              <a:rPr lang="en-US" dirty="0" err="1">
                <a:latin typeface="medium-content-sans-serif-font"/>
              </a:rPr>
              <a:t>Chiplet</a:t>
            </a:r>
            <a:r>
              <a:rPr lang="en-US" dirty="0">
                <a:latin typeface="medium-content-sans-serif-font"/>
              </a:rPr>
              <a:t> Die</a:t>
            </a:r>
            <a:endParaRPr lang="en-US" dirty="0"/>
          </a:p>
          <a:p>
            <a:r>
              <a:rPr lang="en-US" dirty="0"/>
              <a:t>Structural silicon is used to equalize the height and facilitate heat dissipation from the 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41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edium-content-sans-serif-font"/>
              </a:rPr>
              <a:t>The Wafer-Scale Engine is the most massive AI chip ever produced and packs a whopping 400,000 cores in a 46,225mm2 footprint.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5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0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027F5-610B-044B-9264-7862524D600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23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5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AC9229C-B6E9-ED4B-8F01-0646200ED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733F4A6B-4713-F647-83C2-51D31EBE6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C0BB73A9-2059-2945-A46D-2503372D080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BF06D5-EF02-F94A-AC66-CD789D1ABA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1C03AE-50E4-9146-BFC0-B287FEB86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B9F412-BCD2-4F48-BD06-5F845E0F6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7CC9FC-AC5F-7047-9368-4ECA01411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5256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23C285C-0399-BA4D-8DB5-1E34D1076E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0CEF1F3-EE12-1346-8A36-81B43419C63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6B7FB-36DF-0443-8CE5-B19DDAE5C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3883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32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03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56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922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661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45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793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932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285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9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F4D6D0B-5C29-D14A-BB72-21DB537C07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4846B46-E91F-4F43-888F-1E9DD832C1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62876-A85D-794D-897E-44756673D4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73064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r>
              <a:rPr lang="en-US" altLang="en-US">
                <a:solidFill>
                  <a:prstClr val="black"/>
                </a:solidFill>
              </a:rPr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4305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607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7215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6954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9418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6223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7809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1673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932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540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82227D9-697F-E64E-83EF-A00B5C84A4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0FAA51D-7BD7-3245-8F14-8CB2284A69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19CB1-DACA-7646-875A-E3A124947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54065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2636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96734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21124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59015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34825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04153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99831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87410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82324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7272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D8AD54C-B69C-C045-BA63-609741507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FC130E6-0A8B-5C46-97F6-05BA50F27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F892EEA3-B538-C04F-9723-81BED848371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C68AA6-AA6B-E24F-85A2-1EF2B9656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4959D1-8BC0-CE4E-ACE2-CBE1CFEC3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8242E8B-5541-434B-AFCD-1F38D7A2B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539510C9-12BC-DD4D-B3A7-598B83B71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97993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32582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899812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02903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16528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36181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32917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23048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29584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13792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1004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CD74A11-951E-DB44-8764-7EDA6185B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3BC4F66-F634-8C4C-ACFF-E455D4359F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DED06B6-2C69-284D-99A3-4B7428112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16726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1538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75261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95015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768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868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0316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9741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15165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2422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769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6CDA834-60CD-D748-A6DB-6400F7A194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0B46EF2-EDF8-0844-84D7-DE74CC8F16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409A45F-0B17-A64D-AE7D-EC592F08F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0173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7757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1286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720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3709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284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3337BF1A-2471-8F44-AA10-9A6AA4B4E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9938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693BED2-1B18-8744-B8F0-03CBD3594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79295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F36C014-2CFC-0248-B17F-D9D3ED4B0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65394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7884B9F-AA6F-5146-9D4E-F8B9364A5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83093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632DC94-572A-394E-9D76-1A9221DAD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5041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918F5B1-8D30-BF4D-8753-CD6C37A89A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B0761DB-FC36-A247-80F6-536776D640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006DCE6-AC9F-2B46-87A0-89902198B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929907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1F917F0-9109-1345-BF35-EE606B428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60459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3D5049F-F691-FD4A-87B4-FC136EBC2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12481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4FF2DC8-52E2-BA40-9B61-ADB6606CB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18955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6DCD5A-1682-9A4A-A8BE-C69B256BA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44867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82F0991-4873-3C42-B683-77E9BCEE3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69625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B8C91F0-DD8C-7E4D-9F03-2FF316F79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33191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2F0A46D-7C23-D442-BDA7-74E36D162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46894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42466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057195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3868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BC504684-D332-A746-873E-D6EE4AC2A2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CE2EBF98-B68A-DC41-AA09-F520461199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7D81E7D-B33E-E54C-A408-189AFA5A1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06205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501227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70434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87927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56761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37280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59027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53142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65909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649858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3EC4547-E2B1-9B4F-845F-F274F3C62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7185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7289827-037E-1F49-82B5-A45C2F0D3D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9431D8-707F-0E4D-898D-8FA7A7C40A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01F99C2-FA29-1347-BE77-0FAA8BDE7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023397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B4180-6920-9C42-9DA1-4829E043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5705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30D3C-7D80-0940-9C38-883CA5675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655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F32B-3CEF-984C-BBF2-963F764B3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03227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4898-7376-D942-82A4-9987F9AC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0641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4D29-6AD3-F447-89DA-A4F13DC75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14767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A4055-98B6-5F49-80DA-F6F7DEF7F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7617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ECD9-3D5F-7F4F-998D-56B78CDEA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20411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5131-7DE5-1D4D-A3CF-3D060717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9560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B6F9A-1324-4947-8B68-D47C2744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2269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1EA7-F64C-644A-BE34-B5A402A87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46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1FEE2673-F138-6948-8553-3B2810E96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DD107382-1487-E94C-B037-04FF212866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97ADA88-90B8-0B4F-BDF4-44EA743F8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2501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4A1C-A8E8-3C42-88AB-792537E5F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8125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3684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8492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4505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34020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095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1865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633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575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086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51BD790-4303-3349-A32C-589B6302A8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B794D1D-7433-7E41-B8DD-9A15A11369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2DDDD-1012-D041-83E9-7B9F836B4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4502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158C2523-7B28-7242-89CD-87F2F55AE4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44199-18DF-AE47-B04D-510DF5F26C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094817F-A553-9446-B0C6-6A128BF6E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442419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5691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23541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398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911D5CE-1D03-43F3-A92B-DD06A441D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77AEB27B-8C7B-48B1-AE19-38CC35610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F759EE34-9544-4B3D-877E-29F053F56E9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64DE93-AA8B-43DB-80E8-90D84C21CE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DC722D-6C17-40EA-93F1-C11F93A9A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9174" y="64985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97259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BEBEC74-F2C6-4E33-B4B4-3463BC51B87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9174" y="64985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21676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5E35761-913B-4F9F-B95F-062F4851F2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9174" y="64985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4166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08E948F-ED37-4068-9F16-9E67505D15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9174" y="64985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9902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9F109693-0249-41A3-9F50-E65F9836864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839174" y="64985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724926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8B93F1F3-721C-44A8-BBDC-BABA43CC76C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9174" y="64985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15246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75BCD08E-B313-4295-A258-151D0B0503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9174" y="64985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325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4C8BA1F-D524-5942-9024-92DFB0D90C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7452D1C-6CC8-8F4C-A204-CAD13050ADF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59FDEDB-D3AF-7243-B220-C355688D09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42775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13D42EDF-70BC-45DE-99FB-D1DC5BB4245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D0935758-6439-4EDF-98CC-8D53CEFBBF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77038" y="6477000"/>
            <a:ext cx="2133600" cy="457200"/>
          </a:xfrm>
          <a:prstGeom prst="rect">
            <a:avLst/>
          </a:prstGeom>
          <a:ln/>
        </p:spPr>
        <p:txBody>
          <a:bodyPr/>
          <a:lstStyle>
            <a:lvl1pPr algn="r">
              <a:defRPr sz="1800">
                <a:solidFill>
                  <a:srgbClr val="888888"/>
                </a:solidFill>
                <a:latin typeface="+mn-lt"/>
              </a:defRPr>
            </a:lvl1pPr>
          </a:lstStyle>
          <a:p>
            <a:pPr>
              <a:defRPr/>
            </a:pPr>
            <a:fld id="{F4A640EF-F0E2-4E49-9455-7E266BCEBB7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930006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DD3EF48-208E-4BEB-914A-672A2E1164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D0935758-6439-4EDF-98CC-8D53CEFBBF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77038" y="6477000"/>
            <a:ext cx="2133600" cy="457200"/>
          </a:xfrm>
          <a:prstGeom prst="rect">
            <a:avLst/>
          </a:prstGeom>
          <a:ln/>
        </p:spPr>
        <p:txBody>
          <a:bodyPr/>
          <a:lstStyle>
            <a:lvl1pPr algn="r">
              <a:defRPr sz="1800">
                <a:solidFill>
                  <a:srgbClr val="888888"/>
                </a:solidFill>
                <a:latin typeface="+mn-lt"/>
              </a:defRPr>
            </a:lvl1pPr>
          </a:lstStyle>
          <a:p>
            <a:pPr>
              <a:defRPr/>
            </a:pPr>
            <a:fld id="{F4A640EF-F0E2-4E49-9455-7E266BCEBB7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1410325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BFDE82C-F3F2-414E-B0D5-A9C5F332F6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935758-6439-4EDF-98CC-8D53CEFBBF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77038" y="6477000"/>
            <a:ext cx="2133600" cy="457200"/>
          </a:xfrm>
          <a:prstGeom prst="rect">
            <a:avLst/>
          </a:prstGeom>
          <a:ln/>
        </p:spPr>
        <p:txBody>
          <a:bodyPr/>
          <a:lstStyle>
            <a:lvl1pPr algn="r">
              <a:defRPr sz="1800">
                <a:solidFill>
                  <a:srgbClr val="888888"/>
                </a:solidFill>
                <a:latin typeface="+mn-lt"/>
              </a:defRPr>
            </a:lvl1pPr>
          </a:lstStyle>
          <a:p>
            <a:pPr>
              <a:defRPr/>
            </a:pPr>
            <a:fld id="{F4A640EF-F0E2-4E49-9455-7E266BCEBB7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5196977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72EAE6A-AA7B-416A-B451-FE0859769D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935758-6439-4EDF-98CC-8D53CEFBBF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77038" y="6477000"/>
            <a:ext cx="2133600" cy="457200"/>
          </a:xfrm>
          <a:prstGeom prst="rect">
            <a:avLst/>
          </a:prstGeom>
          <a:ln/>
        </p:spPr>
        <p:txBody>
          <a:bodyPr/>
          <a:lstStyle>
            <a:lvl1pPr algn="r">
              <a:defRPr sz="1800">
                <a:solidFill>
                  <a:srgbClr val="888888"/>
                </a:solidFill>
                <a:latin typeface="+mn-lt"/>
              </a:defRPr>
            </a:lvl1pPr>
          </a:lstStyle>
          <a:p>
            <a:pPr>
              <a:defRPr/>
            </a:pPr>
            <a:fld id="{F4A640EF-F0E2-4E49-9455-7E266BCEBB7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445896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5177B8-2D3C-4F5A-A583-9F772A9111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D0935758-6439-4EDF-98CC-8D53CEFBBF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777038" y="6477000"/>
            <a:ext cx="2133600" cy="457200"/>
          </a:xfrm>
          <a:prstGeom prst="rect">
            <a:avLst/>
          </a:prstGeom>
          <a:ln/>
        </p:spPr>
        <p:txBody>
          <a:bodyPr/>
          <a:lstStyle>
            <a:lvl1pPr algn="r">
              <a:defRPr sz="1800">
                <a:solidFill>
                  <a:srgbClr val="888888"/>
                </a:solidFill>
                <a:latin typeface="+mn-lt"/>
              </a:defRPr>
            </a:lvl1pPr>
          </a:lstStyle>
          <a:p>
            <a:pPr>
              <a:defRPr/>
            </a:pPr>
            <a:fld id="{F4A640EF-F0E2-4E49-9455-7E266BCEBB7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1425132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32FADCB-48B2-EA48-842F-00DFB3F26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B7879-3FBA-B54E-968A-FC666650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EA502-C52A-234B-A385-176FDBE4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75F4F-A033-0F4C-9EC5-6505BC2B7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6FF62-1895-FF4A-A6F6-800069378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406822E-9C83-AB46-8A3A-7EB327283B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0524178-33E2-A549-8F0D-7702C6A68B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00D6AEB-25AC-814E-847D-6B6BE343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061655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AC695-E190-B34F-BEE3-61EF86E36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5E6B8-289B-D940-8844-711DD1502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31048-1417-DA43-8EBC-A96804AD6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9417F-2C14-6144-830B-E42ADEEC4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171BC-6E8C-F74F-B79B-7105B67BD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4C83-2A46-4D4A-84F8-78075880C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AAFD-47E5-3243-864F-EBDDB6307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3696">
              <a:defRPr/>
            </a:pPr>
            <a:r>
              <a:rPr lang="en-US" altLang="en-US">
                <a:solidFill>
                  <a:srgbClr val="000000"/>
                </a:solidFill>
              </a:rPr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D8DB-F6DE-7C4E-AD24-F611E08CA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CC68787-3861-6744-9464-E051AC36C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1487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6993FB5-3140-3044-8B0D-A3F464A99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86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CAF7FE-5932-0B4B-982E-2651123541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88A9FB1-504C-F44E-BA2D-5A14571D1B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9152FEC-9E39-A54C-B7BA-504E2CB6C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368176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4766B06-DD43-EC42-996C-F0AB16993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989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47B88E70-1178-9748-B730-BE80A4EA1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2857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9224C58-2A26-5A4F-8325-D7D213A7A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598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D297F0A-5D11-434B-9A2E-0F9600ADE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5390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14A596B-12E8-1943-95FF-C08FE0936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1773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8DA4925-E543-9A49-B423-CD4C388BA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753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91C9184-7203-BB46-B1C8-39719E9CB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4748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0586518-E4AC-AF45-9BDC-E4CE015F7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17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C515447-02D1-914A-9365-4EDB8E7CF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8316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0687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1FFAAE4-E3B2-914E-8E43-B13D01E8C6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78689B0-1B62-1E4B-B603-F7DB82F356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3EDC011-37C8-F346-BC29-ED8140085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800365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99967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81812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30795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0932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48404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41816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8786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19177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91528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688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7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9316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21383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19267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69292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93121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5880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74421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71244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91406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68162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7645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8550E3ED-E896-7E48-A30B-2085D8A37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D5DA10FF-9D63-3D4D-B0EE-D6801F29B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5009FA3-13B7-F945-8CF0-99FC1CB7C0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3274CC4-3C31-E54D-A253-4130D73DC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53F0E5-2598-0B4E-8FB8-35438832A9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A35344-4CED-B446-AF03-47062C502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BEB9E71-D8D4-7446-9D70-8A15DA6EDF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96647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89281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84090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93628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0C8C929E-28D9-A841-B8CA-FC3027FDB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6564B97F-161A-D54C-808B-F3F916EFE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AAC5913C-196A-0247-8DD1-1FA6DB92536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A83FE5-DCB7-644D-A455-D19C7BEC10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A417AE-95FE-8F4C-8E63-6FDC3E78F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8D3888-D486-C848-B450-BD582C72A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71A1AF6-C29A-3A49-AA01-42F32EB731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64988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4B96156-E2A2-7147-AB6D-65FBC4DBD0A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07F09E6-2AF5-2A4F-ABE8-548BBCAFDE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8A6BA-C088-9441-9826-2C0854D7F9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684234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C681852-FB9F-314D-A270-CA1A64B63A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203247E-42B6-794D-826B-9C94F89AB75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CE593-9420-3945-9878-BC99587A4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5091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F312C2C-ABBC-3549-B0D7-D9DA757D28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8A422CE-8B8B-C247-973A-2CC423A82E7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8EAE1-AABF-8048-B71C-71DBD38CCF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32079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F2BACE98-82C2-DA4F-BAFE-79DACFB31A2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1C3C3AFB-1D2D-1642-8A0D-BC56BC6AC9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ED02-06CD-7448-B59F-41E374859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39889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574218F4-92E0-D04C-BB27-25849AB017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3ADA5DEB-2219-E04E-B3F6-9CEF3E3879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75B1E-1F0C-8347-8A2D-F7FF8FA3E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020840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77076116-9A8E-DD43-BB96-FF74C521A5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C6453045-3278-114F-9B94-E3CCF6BA76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63811-0C88-424D-807E-72BFC158F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1497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FA21633-04E6-8D4A-A5F6-8F306A3E30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CFD6D6A-3E03-3D47-8BCB-90B05E36584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908C8-E3D5-D143-B8F7-E7AAFB309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11050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CCB6FE-6843-6C43-9199-F29F5DA9153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CD7F3DB-ED82-EF49-AE0E-16C445D66E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7BDC7-4286-0348-B3E3-35EBC125A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444978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C501A7E-E808-2A4D-A294-3FE38ED883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55CA164-8BFD-454B-98A1-8883538D6E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3525-7C23-FA4A-84E9-CD20986B9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151607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4C5C39E-8AAC-984A-99D0-C96378C34C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2EAD916-AFF0-5040-8789-7A5150BE3D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4B8E-6385-4148-B32C-E4FF21BA5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7133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38DED25-2CDF-1945-8893-6959FB69CF0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3DC90B0-FB99-1C4D-A9D6-A99F30E87A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8E949-C242-A64E-A739-C1B5ADFC6D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287170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EE55F241-12A6-A04E-BE21-E2FB81C9E0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97070D8-8DAD-7241-9957-9EFC528BD4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C093-3ACA-694F-A135-17D0BEB3F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185113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564520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2200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992863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916384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21821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9D6C228-CA69-3841-86C2-CBEDC6F30E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B7A4051-F824-F841-A1FA-346954B665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53657-2427-9848-AA8A-531F880EB4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774529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350939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218794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511676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68527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402671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429635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178939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52659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191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36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47BE944C-FF48-874A-94BD-039F2C5EB10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CA7B1E7-D97A-884E-B16C-309ED064F46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D58A0-13DA-124A-B63C-DD962352C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74969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9286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975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7762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56929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472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3711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5085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18370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3140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212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D05C3F5-C703-7343-B5EF-3790AB8FED0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AE271E9-344B-C342-901F-90A78E0110E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0A7A-AFC3-DE45-913E-B1824DD01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73199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B212EFAC-7B78-6B42-BA0F-A9ADC31724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DC7BA0A2-874F-8240-B95A-8B3AF325D4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B8FEF-1794-BD4E-A88A-A598301AE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164425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63917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09777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4141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9257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033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49726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38348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1824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40548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505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FDF86FE9-A271-3043-BDD6-F86D42E0DA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F79BFB93-65D9-3047-8C2F-8EA5C22728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B16C4-CDE5-9B44-AF59-D00B8B436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6697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26017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defTabSz="914263"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95062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20616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1" indent="0">
              <a:buNone/>
              <a:defRPr sz="1800"/>
            </a:lvl2pPr>
            <a:lvl3pPr marL="914263" indent="0">
              <a:buNone/>
              <a:defRPr sz="1600"/>
            </a:lvl3pPr>
            <a:lvl4pPr marL="1371395" indent="0">
              <a:buNone/>
              <a:defRPr sz="1400"/>
            </a:lvl4pPr>
            <a:lvl5pPr marL="1828527" indent="0">
              <a:buNone/>
              <a:defRPr sz="1400"/>
            </a:lvl5pPr>
            <a:lvl6pPr marL="2285658" indent="0">
              <a:buNone/>
              <a:defRPr sz="1400"/>
            </a:lvl6pPr>
            <a:lvl7pPr marL="2742789" indent="0">
              <a:buNone/>
              <a:defRPr sz="1400"/>
            </a:lvl7pPr>
            <a:lvl8pPr marL="3199920" indent="0">
              <a:buNone/>
              <a:defRPr sz="1400"/>
            </a:lvl8pPr>
            <a:lvl9pPr marL="365705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49293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59784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3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7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3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7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60914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43578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43835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3" indent="0">
              <a:buNone/>
              <a:defRPr sz="1000"/>
            </a:lvl3pPr>
            <a:lvl4pPr marL="1371395" indent="0">
              <a:buNone/>
              <a:defRPr sz="900"/>
            </a:lvl4pPr>
            <a:lvl5pPr marL="1828527" indent="0">
              <a:buNone/>
              <a:defRPr sz="900"/>
            </a:lvl5pPr>
            <a:lvl6pPr marL="2285658" indent="0">
              <a:buNone/>
              <a:defRPr sz="900"/>
            </a:lvl6pPr>
            <a:lvl7pPr marL="2742789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79146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3" indent="0">
              <a:buNone/>
              <a:defRPr sz="2400"/>
            </a:lvl3pPr>
            <a:lvl4pPr marL="1371395" indent="0">
              <a:buNone/>
              <a:defRPr sz="2000"/>
            </a:lvl4pPr>
            <a:lvl5pPr marL="1828527" indent="0">
              <a:buNone/>
              <a:defRPr sz="2000"/>
            </a:lvl5pPr>
            <a:lvl6pPr marL="2285658" indent="0">
              <a:buNone/>
              <a:defRPr sz="2000"/>
            </a:lvl6pPr>
            <a:lvl7pPr marL="2742789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1" indent="0">
              <a:buNone/>
              <a:defRPr sz="1200"/>
            </a:lvl2pPr>
            <a:lvl3pPr marL="914263" indent="0">
              <a:buNone/>
              <a:defRPr sz="1000"/>
            </a:lvl3pPr>
            <a:lvl4pPr marL="1371395" indent="0">
              <a:buNone/>
              <a:defRPr sz="900"/>
            </a:lvl4pPr>
            <a:lvl5pPr marL="1828527" indent="0">
              <a:buNone/>
              <a:defRPr sz="900"/>
            </a:lvl5pPr>
            <a:lvl6pPr marL="2285658" indent="0">
              <a:buNone/>
              <a:defRPr sz="900"/>
            </a:lvl6pPr>
            <a:lvl7pPr marL="2742789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027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218B440C-3319-9747-9F3B-0021DFE5215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B9DEC265-519D-CA42-B99B-DDEBB085301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A141C-751E-AA46-830B-28D628036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199512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06281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85181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1948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8CC2959-1E39-9A4B-BD30-31FDDCC45D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A7326B-6B0A-D848-9248-1AB64A8B08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E11EBE-95F7-9245-938F-DCB0C2804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55200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75392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00268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73207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7723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2862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18A18DD-B4B4-574A-9BE5-36221FF00F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90A52DC-151C-D542-9C81-CC5A4B20293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1E33C-8FDF-8A4D-A336-A5F09B39C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597102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72498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1830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5708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62945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48830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42807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 lIns="914400" rIns="914400"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 lIns="914400" rIns="91440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4501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0" y="6553200"/>
            <a:ext cx="4572000" cy="3048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553200"/>
            <a:ext cx="45720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4917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3623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73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1A6F4B2-80B3-5748-ABAE-B0F2A6B564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5A5D978-6982-EC49-8966-03C0953FFC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60223-F073-A34D-9754-797C69A24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902100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1124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2926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1590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9330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30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879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6285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23034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70166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405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C53E763-9638-694E-925C-E732E95BC63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90E1D33-AFC6-8C42-A5A6-8F739CCF54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3954C-5B29-7F4D-BF2E-6838E52B9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600331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44823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68050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208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46377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79286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7473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57569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21906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491230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9232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5BA10AE-CE9D-4B47-8294-CB6398C2CC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53B2AFD-64DE-8046-AB0D-915824366C7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B239AF-E198-2C45-802D-675ED34DE1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213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265819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156859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298962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239053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64045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617385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612618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247992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651342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8912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7293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49971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00597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91396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88421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16804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02770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67477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72827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7192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2984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3859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8080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B56874-CBEE-477D-88E2-7C335B4AD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18" y="6606468"/>
            <a:ext cx="861689" cy="2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6822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2861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 b="1">
                <a:solidFill>
                  <a:srgbClr val="91C9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53330"/>
            <a:ext cx="8839200" cy="48426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51F504-DFD3-4983-A334-FD154A78D5BD}"/>
              </a:ext>
            </a:extLst>
          </p:cNvPr>
          <p:cNvSpPr txBox="1">
            <a:spLocks/>
          </p:cNvSpPr>
          <p:nvPr userDrawn="1"/>
        </p:nvSpPr>
        <p:spPr>
          <a:xfrm>
            <a:off x="8229600" y="6355717"/>
            <a:ext cx="685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500" smtClean="0"/>
              <a:pPr/>
              <a:t>‹#›</a:t>
            </a:fld>
            <a:endParaRPr lang="en-US" sz="15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AB07A6-6F80-47FF-97DF-29D1F7ADBA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18" y="6606468"/>
            <a:ext cx="861689" cy="2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386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76621"/>
      </p:ext>
    </p:extLst>
  </p:cSld>
  <p:clrMapOvr>
    <a:masterClrMapping/>
  </p:clrMapOvr>
  <p:hf hdr="0" ftr="0" dt="0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84960"/>
      </p:ext>
    </p:extLst>
  </p:cSld>
  <p:clrMapOvr>
    <a:masterClrMapping/>
  </p:clrMapOvr>
  <p:hf hdr="0" ftr="0" dt="0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64694"/>
      </p:ext>
    </p:extLst>
  </p:cSld>
  <p:clrMapOvr>
    <a:masterClrMapping/>
  </p:clrMapOvr>
  <p:hf hdr="0" ftr="0" dt="0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74340"/>
      </p:ext>
    </p:extLst>
  </p:cSld>
  <p:clrMapOvr>
    <a:masterClrMapping/>
  </p:clrMapOvr>
  <p:hf hdr="0" ftr="0" dt="0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7953"/>
      </p:ext>
    </p:extLst>
  </p:cSld>
  <p:clrMapOvr>
    <a:masterClrMapping/>
  </p:clrMapOvr>
  <p:hf hdr="0" ftr="0" dt="0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9092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7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E0B57964-6510-C54B-B8A6-A20EC8C40A6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53CB5E82-9741-5347-AF54-D93990FAFD2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98F22-7344-4E45-9F66-1FB9CB6BF5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4862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8239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3454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157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86032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0"/>
            <a:ext cx="898762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0468"/>
            <a:ext cx="8987622" cy="5585248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7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67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4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08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0163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9560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8484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9653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075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730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4756623A-251F-9A42-B1C6-09CCBE0621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BF46CCAA-B03B-EB40-B8FB-5456F85620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7D602-C2B8-2A41-A31B-54965D141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66333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68ED70B-73E0-1A43-BAAD-140982274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40D2E238-C648-A940-9B7B-972AE06596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D54BBF8F-ECA8-AD4F-B952-3B56CEF29F1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35BD37C-EF84-E14A-8FA9-6E871426D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520A33-EADB-4D48-A0C8-D4DA821B3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1EDA3E-56CF-E64B-9A39-9A3AFC00C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24D877CE-8C2D-894A-A7C5-BB6D1A318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5890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FC86844-FA91-F048-BEB2-BA9781507E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EFA73D9-5F25-2E4F-BA37-2248334378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2A7E1F0-2A07-F348-A4CF-29358DBEE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395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2745AE7-D17D-1E4E-A13C-9DF7721270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97B4233D-E5AA-E547-988E-777ABB3391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2BFE9CE-D1E2-CD43-9D64-E051EF798F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18492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90869E-0F2B-2E44-8EA2-F0E90B9BD27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2BEFB27-4AB2-BB4D-A752-FCA85F9F82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8BEAD14-7B11-6840-8702-F1622620C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40870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F1B47A8C-2715-8B4C-A5CA-3182971D8D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E06BEEDD-253F-5347-AAC5-9A3073427BA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060E0EF-41BE-8F41-A83F-F4808BEBF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02127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F2373C3-6B30-1542-84FC-B9463FCEFE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601D3BB-B830-624A-9B81-9AC2ABE800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356A0E2-8183-AB46-87C5-4A7205409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4888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32E85A3E-77CC-0746-99FE-99C40F44F6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A0C46723-E122-BF45-8E47-9040553DB4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19D3AF5-B5A7-FB41-9FA0-624B5DF56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2711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326B1BE-197C-DC45-9761-B311AE3C39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5B8F0EC-9DC5-344B-BDD6-19F235461F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CB6A03F-44FD-7149-8A2D-AA96CBCBA9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51064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3FC797B-7765-EA4D-940D-E2944DD86E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BBBC207-3A60-3C40-8C07-7712B00016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283EE2E-E1F5-564C-A4A7-077A484857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45627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EDE4100-899C-E347-9C7A-F90D749FD8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931F1F-5951-034A-BC29-B3A2534AB9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FA39035-9B61-AF43-A831-46D0233F4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5869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C2B6234A-5BED-6344-8B6B-1F834DA8C5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A84631B0-D144-E14D-B982-0FF10CE765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E2DCC-6BFC-794D-A17A-050073B455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92050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A9A158E4-C9E1-F242-9FD3-19CDF5DFAD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3D9C72C4-E5B3-FE43-A7E8-EC24575D36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1F1F556-F429-3B48-9C83-C22738692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32022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11007106-B0D7-B042-9B46-2489A61915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4A13AC9-A4C2-C24D-BD9B-EB63D50A54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21D1B-75BE-2E43-B109-F513DA0BA5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26035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0EDC1BF-D507-7F45-A7C4-0B90682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92A2FD-3614-2F4F-8D8D-1968A4FC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8F423D4-7D62-A046-9486-902C5E6432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21A48-4278-2847-949C-8F4EE0479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5F9C1-6ECF-784D-8FE7-AA1307BE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9B8B-977C-BF46-961F-BB3F0DCA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/>
            </a:lvl1pPr>
          </a:lstStyle>
          <a:p>
            <a:pPr>
              <a:defRPr/>
            </a:pPr>
            <a:fld id="{FE9E5A73-BAFF-F548-9E2E-21289D475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73702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F827B9E-D107-FE47-BCBA-A0F54423FF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E25E78-7811-3E45-9C3F-3AE9640268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3246B-4504-6A44-A3C6-3AD1B220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04117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4D63735-01BA-B944-9CAC-1B9C54BD7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C670B12-B340-A643-9F4E-E46E2789DC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591BB-F593-DC41-9202-A6281FB4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26612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D1CFE7F-38BF-7E4F-8084-41548CC6E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B09D385-5ADD-F044-A1E9-12910F637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0AAB8-6D13-F74D-82DE-015430473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68491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62CE1-D7B9-2B48-AABD-520F279FD1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48A76E69-B5F0-BF4B-B407-6D552D390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C7F1B-7885-0949-97FC-084E8A56F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57143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35DD151-C820-B34A-B26B-2D2F1D3E1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FDF57E-6974-814A-893F-5B3EC8AC9C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969E1-C8A6-544B-920A-17EB75C6E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30746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53C2F28A-A914-FE46-A024-DF13262B8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9100917-C7B6-434C-99E9-E987DCCAA5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85CF00-0E48-FA45-8634-07059AC7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23710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552A2B8-84EB-424B-AB45-BF86C41D2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2D8C86B-640E-DD49-A5A7-2807F5B6B5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344135-9420-D548-BD7C-79317C914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4152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D5BD9A1-C630-2840-8720-228C3C3FFD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4D3F9F17-3FA4-D947-8299-4C55D0A7A5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FF30A-5D4C-1245-B756-3098E062A6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887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EBB0C76-64C6-2942-B4EB-EE86FC1D05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47F2FC-584D-BF4D-AF6A-AD91337076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DB68E5-2868-6D4F-A89F-4CC0EFD4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6908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631792A-AD76-664C-A1F8-67622FD121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D1CFAAE-D710-B945-880C-4838C9E27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9F8390-5E7B-F84D-BB5A-F0643481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53708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50158EE-260B-B548-928C-E911F37962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3577B43-A5DC-1B40-946C-9AFCCF79B3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4DE8F5-A1D7-DB49-969C-EAC86A464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81264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6F2D48B-DA98-9943-BC1C-A3EA9EB5DC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997EEF-E597-CB49-82CE-E15B3C1E8B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1C15F8-46C5-1E47-A52A-D0FDBA87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45701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31242B1-5C22-D74C-8153-C451E2E85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CD18DA6-800A-1E40-810E-EFC079351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A013CFB9-DB95-3348-8211-5CA9DA0818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F27E14-83B5-A343-B8AF-1217702F7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027AB4-73F6-2E46-80B9-116D8E27A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272B45-1FE8-9F43-9941-53642C19BB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9343B0D9-23FD-7444-A21A-94A65ADA3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7065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AEA7A11-5E85-2F4B-B6E4-F68F10769A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6258F1-02CE-224E-800F-A27BF99615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D1901-9C11-6043-9FD4-59AF4C56F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13307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1DAFB5C-764F-FE44-8B5B-AEB3303387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E28213B-452F-F74C-9F6F-E52DAB3DE3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53E1B-5976-A646-AC17-C93A6D7B99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60967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D3D9774-33F9-9F4D-8679-2CA267EFA5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BAE214-20B0-0549-BCF3-C6F5F33A81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5C779-A31C-6543-8025-DCFEDD77C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06328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4F3CE8E7-7FD4-3041-AC1C-B13EE7CBEE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3C4431ED-B35E-DC40-8952-D74965B056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1424A-D3FA-EB48-9FE7-4A4DD36B6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15048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BAD8E24F-3339-0A4F-91CA-ECD0AB80E18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F38629E8-0576-E545-86DD-D5669EFD21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D7F09-7D05-A447-B61A-A3DC3E90B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1899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0FE2D55-FD9D-BD45-B404-4CC227985D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D473EB9-520E-E54B-BA9B-A39B67ACBC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F0FFB-28EA-0147-A0DF-65A51093AB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08422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88CFEED4-D0EE-304D-8B37-02BF83C4EFE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7AE652E2-7FB1-E342-A1D5-1F2061CABAB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E8D0C-537B-354D-A520-22B8954C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46421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CAB7526-1410-024E-B098-5315734877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F641A84-FE51-6C49-91A9-A1C6A2FEBA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ADB36-3AC5-D44D-B367-7F26E9F05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94498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A0F1EC2-A374-784B-B2D0-C858EB5B45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1E979C7-E4B0-1E47-907E-39CF90AE42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51DB8-0A99-D94D-80C8-556C717D2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85495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6EC428B-3C4C-0F49-8AB4-16AAE02FD58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22FFCFF-694B-B741-8701-CE2D3BFA70B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654B8-CBAB-E64B-BAF4-D4191271A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06423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E8AA7F4-205E-8C40-AF2E-410A1A49B6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77CEF2A-16FC-1B4F-B6C4-DD4D8A99AB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1D05E-1E6A-3343-9438-E64EE94B29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84562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3C3DAB7-1310-B545-BB26-6F5CE370D2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98B2604-8CC9-E944-B3A6-5AEBCC48085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3A2E3-EA89-6F4F-A6D6-7CADB64D5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64584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064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D3011-6F1F-634A-81F7-D05ACAF2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06CBB-D180-CD46-A637-D0507845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DDC54-3045-4446-A3FB-A052DE0C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AC8E94F7-104A-624E-A079-A0C585F320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877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4061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7263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E8485B26-6313-0B41-AD2A-6A7F8813BB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2802AEB-D498-0947-8298-EEEEAE0AFC6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1E6FC-2EE2-4B4E-8835-E36E6E4563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73337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7325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5359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5046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9952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2770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2452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4093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7286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803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8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image" Target="../media/image1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image" Target="../media/image1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image" Target="../media/image1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C391B3F4-0E22-094F-B867-A3D97975A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9AF7052-6A08-084D-A78D-C72389431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FED639B4-515C-F341-AE77-64E4CCB410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7A5E43F3-809D-4A46-820A-514CE40526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F0902CA-F857-8745-B959-CB493F247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473C8EFB-2A22-C945-B8FC-BFFDA48BDD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233F7918-2360-2E4A-8D39-1BFBE3F6924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9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02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D29E3-D8D3-9442-B127-7FC5C7AABDC8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8090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090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4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78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A22E6346-468B-3E4F-8804-5358276127F2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1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0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46C694A2-54AD-4FF4-B2F2-81DC9923B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67170251-7E76-4FFB-A952-1B83F887B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4894F77-4824-1C4D-B980-C0F4BA1A5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2C65365F-97EB-416E-A484-DA52A7C34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86820B6-8C54-40C0-B059-C65ADA4BF7C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9174" y="6602413"/>
            <a:ext cx="2057400" cy="26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FCFE49-F7D8-9F40-A47B-CD8F660E7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3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F91429-77CF-4443-9858-4275C45EE4F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2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A16B65A6-77FC-A64C-8D49-EB1A41EE2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E97412E7-37B7-E24F-BD58-1BCC9F81A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056277A3-A02A-4742-9093-923A64C96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4278" name="Line 1032">
            <a:extLst>
              <a:ext uri="{FF2B5EF4-FFF2-40B4-BE49-F238E27FC236}">
                <a16:creationId xmlns:a16="http://schemas.microsoft.com/office/drawing/2014/main" id="{C3B602A3-FBD1-D349-9568-55F9B6F2E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1033">
            <a:extLst>
              <a:ext uri="{FF2B5EF4-FFF2-40B4-BE49-F238E27FC236}">
                <a16:creationId xmlns:a16="http://schemas.microsoft.com/office/drawing/2014/main" id="{0E380602-0D9B-8748-87F4-70360AC00C1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144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ＭＳ Ｐゴシック" charset="0"/>
              </a:rPr>
              <a:t>Efficient Runahead Execution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7424B-719A-6E49-B550-E468413869F6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0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64193922-6134-7948-9137-2E5B8D9C2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F539B65D-748C-974F-A932-F79F35E25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4894F77-4824-1C4D-B980-C0F4BA1A5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57C535B2-C077-3C46-A187-4CBEF0169A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CA2CB9-F24C-5E45-831A-419127340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1ED38AC-4E34-6E46-B9C1-7D8804246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3094ABAD-0C8B-604E-94E7-BFA5391313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0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8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defTabSz="914263"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defTabSz="914263" eaLnBrk="1" hangingPunct="1"/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defTabSz="914263"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6" tIns="45714" rIns="91426" bIns="45714"/>
          <a:lstStyle/>
          <a:p>
            <a:pPr defTabSz="914263"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2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13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63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2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9" indent="-34284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826" indent="-32538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197" indent="-35078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649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0911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042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7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30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37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7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9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30AEAA4F-EDAA-504E-B5B4-CF8F14451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931EF2BB-3B54-DF43-8685-B93DB7905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624DA32-BF01-BA4E-9E10-47ABCA8824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44215C59-8EB3-1A4D-A592-4164F6136C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fld id="{DECE033A-9A2F-7340-883E-492A11F8D22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A41FD444-C3E5-724B-8630-9A1D244BB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BB4891C3-E885-DD41-A36B-469362AEF1D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5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36576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8610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50CCC6F-3220-49CD-89DB-71B165F2F9D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5045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6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8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  <p:sldLayoutId id="214748450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1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16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88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76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>
            <a:extLst>
              <a:ext uri="{FF2B5EF4-FFF2-40B4-BE49-F238E27FC236}">
                <a16:creationId xmlns:a16="http://schemas.microsoft.com/office/drawing/2014/main" id="{3B952AC6-1463-D245-95ED-74BECC6EBF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7587" name="Rectangle 1027">
            <a:extLst>
              <a:ext uri="{FF2B5EF4-FFF2-40B4-BE49-F238E27FC236}">
                <a16:creationId xmlns:a16="http://schemas.microsoft.com/office/drawing/2014/main" id="{4393E1B6-09E4-174E-A8E9-479CA49B4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08591EBF-3630-B447-99EB-B420ED3BCE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17CD1A4-FE98-F94E-B1EB-5E90D402AD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F6FA6608-86F8-7342-B847-3871A6D5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7590" name="Line 1032">
            <a:extLst>
              <a:ext uri="{FF2B5EF4-FFF2-40B4-BE49-F238E27FC236}">
                <a16:creationId xmlns:a16="http://schemas.microsoft.com/office/drawing/2014/main" id="{7BA9A563-AFC3-2D4D-8426-EF137EE6D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Line 1033">
            <a:extLst>
              <a:ext uri="{FF2B5EF4-FFF2-40B4-BE49-F238E27FC236}">
                <a16:creationId xmlns:a16="http://schemas.microsoft.com/office/drawing/2014/main" id="{6EDB1C14-AB5D-4F40-AA24-9FB98DA64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2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905E7BDC-7850-0840-AE02-4CD684FE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6E0880CC-46D8-144C-AB8F-FA38446BB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E03388C-8DDE-5549-8BDC-829E3484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C35EBA84-E5B9-C34A-9AC4-3C109F724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F5BD3987-485D-E042-8A19-7C18DF05F3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2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0AC9020A-D492-D64F-B5D8-C96017808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36DAF701-8EF2-B34A-9E85-188203F929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A5ED44BB-0781-B444-90A4-103F3CA3BB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5AF72E21-8C3D-E443-B6C4-73EBA94CE1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fld id="{0EE16E2F-C2F1-B84A-A31A-9EB8B530A58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30C05B7F-F23A-FA47-A0A4-A3F51F6FF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A7E00E6C-350A-544F-9C24-3502C1117B1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5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  <p:sldLayoutId id="2147484184" r:id="rId13"/>
    <p:sldLayoutId id="2147484185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42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K2nL8aaZk&amp;list=PL5Q2soXY2Zi-EImKxYYY1SZuGiOAOBKaf&amp;index=6" TargetMode="External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0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tags" Target="../tags/tag8.xml"/><Relationship Id="rId7" Type="http://schemas.openxmlformats.org/officeDocument/2006/relationships/oleObject" Target="../embeddings/oleObject4.bin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05.wmf"/><Relationship Id="rId4" Type="http://schemas.openxmlformats.org/officeDocument/2006/relationships/tags" Target="../tags/tag9.xml"/><Relationship Id="rId9" Type="http://schemas.openxmlformats.org/officeDocument/2006/relationships/oleObject" Target="../embeddings/oleObject5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tags" Target="../tags/tag12.xml"/><Relationship Id="rId7" Type="http://schemas.openxmlformats.org/officeDocument/2006/relationships/oleObject" Target="../embeddings/oleObject6.bin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tags" Target="../tags/tag16.xml"/><Relationship Id="rId7" Type="http://schemas.openxmlformats.org/officeDocument/2006/relationships/oleObject" Target="../embeddings/oleObject7.bin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07.w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07.wmf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09.wmf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oleObject" Target="../embeddings/oleObject11.bin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08.emf"/><Relationship Id="rId5" Type="http://schemas.openxmlformats.org/officeDocument/2006/relationships/tags" Target="../tags/tag28.xml"/><Relationship Id="rId15" Type="http://schemas.openxmlformats.org/officeDocument/2006/relationships/image" Target="../media/image110.wmf"/><Relationship Id="rId10" Type="http://schemas.openxmlformats.org/officeDocument/2006/relationships/oleObject" Target="../embeddings/oleObject10.bin"/><Relationship Id="rId4" Type="http://schemas.openxmlformats.org/officeDocument/2006/relationships/tags" Target="../tags/tag27.xml"/><Relationship Id="rId9" Type="http://schemas.openxmlformats.org/officeDocument/2006/relationships/notesSlide" Target="../notesSlides/notesSlide38.xml"/><Relationship Id="rId14" Type="http://schemas.openxmlformats.org/officeDocument/2006/relationships/oleObject" Target="../embeddings/oleObject12.bin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kMaO3yJMz0&amp;list=PL5Q2soXY2Zi-EImKxYYY1SZuGiOAOBKaf&amp;index=24" TargetMode="Externa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tif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1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1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21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126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0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2" Type="http://schemas.openxmlformats.org/officeDocument/2006/relationships/hyperlink" Target="https://people.inf.ethz.ch/omutlu/pub/pcm_isca09.pdf" TargetMode="External"/><Relationship Id="rId1" Type="http://schemas.openxmlformats.org/officeDocument/2006/relationships/slideLayout" Target="../slideLayouts/slideLayout300.xml"/><Relationship Id="rId5" Type="http://schemas.openxmlformats.org/officeDocument/2006/relationships/image" Target="../media/image131.png"/><Relationship Id="rId4" Type="http://schemas.openxmlformats.org/officeDocument/2006/relationships/hyperlink" Target="https://people.inf.ethz.ch/omutlu/pub/lee_isca09_talk.pdf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users.ece.cmu.edu/~omutlu/pub/pcm_ieee_micro10.pdf" TargetMode="External"/><Relationship Id="rId1" Type="http://schemas.openxmlformats.org/officeDocument/2006/relationships/slideLayout" Target="../slideLayouts/slideLayout240.xml"/><Relationship Id="rId4" Type="http://schemas.openxmlformats.org/officeDocument/2006/relationships/image" Target="../media/image13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ragereview.com/intel_optane_dc_persistent_memory_module_pmm" TargetMode="External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13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www.youtube.com/watch?v=AlE1rD9G_YU&amp;list=PL5Q2soXY2Zi9xidyIgBxUz7xRPS-wisBN&amp;index=28" TargetMode="Externa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6252/mac-mini-apple-m1-teste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www.youtube.com/watch?v=pmLszWGmMGQ&amp;list=PL5Q2soXY2Zi9xidyIgBxUz7xRPS-wisBN&amp;index=29" TargetMode="External"/><Relationship Id="rId1" Type="http://schemas.openxmlformats.org/officeDocument/2006/relationships/slideLayout" Target="../slideLayouts/slideLayout7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s://www.youtube.com/watch?v=pmLszWGmMGQ&amp;list=PL5Q2soXY2Zi9xidyIgBxUz7xRPS-wisBN&amp;index=29" TargetMode="External"/><Relationship Id="rId1" Type="http://schemas.openxmlformats.org/officeDocument/2006/relationships/slideLayout" Target="../slideLayouts/slideLayout7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11427.pdf" TargetMode="External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33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11427.pdf" TargetMode="External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18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s://www.youtube.com/watch?v=rninK6KWBeM&amp;list=PL5Q2soXY2Zi9xidyIgBxUz7xRPS-wisBN&amp;index=47" TargetMode="External"/><Relationship Id="rId1" Type="http://schemas.openxmlformats.org/officeDocument/2006/relationships/slideLayout" Target="../slideLayouts/slideLayout336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qLrd-Uj0aU&amp;list=PL5Q2soXY2Zi9BJhenUq4JI5bwhAMpAp13&amp;pp=iAQB" TargetMode="External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_q4rm71DsY4&amp;list=PL5Q2soXY2Zi8vabcse1kL22DEcgMl2RAq" TargetMode="External"/><Relationship Id="rId2" Type="http://schemas.openxmlformats.org/officeDocument/2006/relationships/hyperlink" Target="https://safari.ethz.ch/projects_and_seminars/spring2023/doku.php?id=modern_ssds" TargetMode="External"/><Relationship Id="rId1" Type="http://schemas.openxmlformats.org/officeDocument/2006/relationships/slideLayout" Target="../slideLayouts/slideLayout276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4VTwOMmsnJY&amp;list=PL5Q2soXY2Zi_8qOM5Icpp8hB2SHtm4z57&amp;pp=iAQB" TargetMode="External"/><Relationship Id="rId10" Type="http://schemas.openxmlformats.org/officeDocument/2006/relationships/image" Target="../media/image140.png"/><Relationship Id="rId4" Type="http://schemas.openxmlformats.org/officeDocument/2006/relationships/hyperlink" Target="https://safari.ethz.ch/projects_and_seminars/fall2022/doku.php?id=modern_ssds" TargetMode="External"/><Relationship Id="rId9" Type="http://schemas.openxmlformats.org/officeDocument/2006/relationships/hyperlink" Target="https://www.youtube.com/onurmutlulectures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mLszWGmMGQ&amp;list=PL5Q2soXY2Zi9xidyIgBxUz7xRPS-wisBN&amp;index=29" TargetMode="External"/><Relationship Id="rId2" Type="http://schemas.openxmlformats.org/officeDocument/2006/relationships/hyperlink" Target="https://www.youtube.com/watch?v=AlE1rD9G_YU&amp;list=PL5Q2soXY2Zi9xidyIgBxUz7xRPS-wisBN&amp;index=28" TargetMode="External"/><Relationship Id="rId1" Type="http://schemas.openxmlformats.org/officeDocument/2006/relationships/slideLayout" Target="../slideLayouts/slideLayout75.xml"/><Relationship Id="rId5" Type="http://schemas.openxmlformats.org/officeDocument/2006/relationships/hyperlink" Target="https://www.youtube.com/onurmutlulectures" TargetMode="External"/><Relationship Id="rId4" Type="http://schemas.openxmlformats.org/officeDocument/2006/relationships/hyperlink" Target="https://www.youtube.com/watch?v=Q2FbUxD7GHs&amp;list=PL5Q2soXY2Zi9xidyIgBxUz7xRPS-wisBN&amp;index=6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youtube.com/onurmutlulectures" TargetMode="Externa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www.youtube.com/watch?v=4x9nujJtqjM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381.xml"/><Relationship Id="rId5" Type="http://schemas.openxmlformats.org/officeDocument/2006/relationships/image" Target="../media/image141.png"/><Relationship Id="rId4" Type="http://schemas.openxmlformats.org/officeDocument/2006/relationships/hyperlink" Target="https://arxiv.org/pdf/2012.03112.pdf" TargetMode="Externa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9e4Chnwdovo&amp;list=PL5Q2soXY2Zi-841fUYYUK9EsXKhQKRPyX" TargetMode="External"/><Relationship Id="rId2" Type="http://schemas.openxmlformats.org/officeDocument/2006/relationships/hyperlink" Target="https://safari.ethz.ch/projects_and_seminars/fall2022/doku.php?id=processing_in_memory" TargetMode="External"/><Relationship Id="rId1" Type="http://schemas.openxmlformats.org/officeDocument/2006/relationships/slideLayout" Target="../slideLayouts/slideLayout133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QLL0wQ9I4Dw&amp;list=PL5Q2soXY2Zi8KzG2CQYRNQOVD0GOBrnKy" TargetMode="External"/><Relationship Id="rId4" Type="http://schemas.openxmlformats.org/officeDocument/2006/relationships/hyperlink" Target="https://safari.ethz.ch/projects_and_seminars/spring2022/doku.php?id=processing_in_memory" TargetMode="External"/><Relationship Id="rId9" Type="http://schemas.openxmlformats.org/officeDocument/2006/relationships/hyperlink" Target="https://www.youtube.com/onurmutlulecture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34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4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4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arxiv.org/pdf/1905.09822.pdf" TargetMode="External"/><Relationship Id="rId1" Type="http://schemas.openxmlformats.org/officeDocument/2006/relationships/slideLayout" Target="../slideLayouts/slideLayout3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4" Type="http://schemas.openxmlformats.org/officeDocument/2006/relationships/hyperlink" Target="https://download.intel.com/newsroom/kits/40thanniversary/gallery/images/Pentium_4_6xx-die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qAYMx34euU" TargetMode="External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unity.microcenter.com/discussion/5134/comparing-zen-3-to-zen-2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tech-critter.com/amd-keynote-computex-2021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rebras.net/cerebras-wafer-scale-engine-why-we-need-big-chips-for-deep-learning/" TargetMode="External"/><Relationship Id="rId4" Type="http://schemas.openxmlformats.org/officeDocument/2006/relationships/hyperlink" Target="https://www.anandtech.com/show/14758/hot-chips-31-live-blogs-cerebras-wafer-scale-deep-learn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inf.ethz.ch/omutlu/pub/memory-systems-introduction_computing-handbook14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9.xml"/><Relationship Id="rId6" Type="http://schemas.openxmlformats.org/officeDocument/2006/relationships/image" Target="../media/image44.jpeg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3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arxiv.org/pdf/2008.00961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7" Type="http://schemas.openxmlformats.org/officeDocument/2006/relationships/image" Target="../media/image56.png"/><Relationship Id="rId2" Type="http://schemas.openxmlformats.org/officeDocument/2006/relationships/hyperlink" Target="https://people.inf.ethz.ch/omutlu/pub/AcceleratingGenomeAnalysis_ieeemicro20.pdf" TargetMode="External"/><Relationship Id="rId1" Type="http://schemas.openxmlformats.org/officeDocument/2006/relationships/slideLayout" Target="../slideLayouts/slideLayout122.xml"/><Relationship Id="rId6" Type="http://schemas.openxmlformats.org/officeDocument/2006/relationships/hyperlink" Target="https://www.youtube.com/watch?v=hPnSmfwu2-A" TargetMode="External"/><Relationship Id="rId5" Type="http://schemas.openxmlformats.org/officeDocument/2006/relationships/hyperlink" Target="https://people.inf.ethz.ch/omutlu/pub/onur-AcceleratingGenomeAnalysis-AACBB-Keynote-Feb-16-2019-FINAL.pdf" TargetMode="External"/><Relationship Id="rId4" Type="http://schemas.openxmlformats.org/officeDocument/2006/relationships/hyperlink" Target="https://people.inf.ethz.ch/omutlu/pub/onur-AcceleratingGenomeAnalysis-AACBB-Keynote-Feb-16-2019-FINAL.pptx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Molecules2Variations" TargetMode="External"/><Relationship Id="rId2" Type="http://schemas.openxmlformats.org/officeDocument/2006/relationships/hyperlink" Target="https://arxiv.org/abs/2205.07957" TargetMode="External"/><Relationship Id="rId1" Type="http://schemas.openxmlformats.org/officeDocument/2006/relationships/slideLayout" Target="../slideLayouts/slideLayout369.xml"/><Relationship Id="rId5" Type="http://schemas.openxmlformats.org/officeDocument/2006/relationships/hyperlink" Target="https://arxiv.org/pdf/2205.07957.pdf" TargetMode="Externa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arxiv.org/pdf/2106.06433.pdf" TargetMode="Externa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2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133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s://arxiv.org/pdf/2208.09985.pdf" TargetMode="External"/><Relationship Id="rId1" Type="http://schemas.openxmlformats.org/officeDocument/2006/relationships/slideLayout" Target="../slideLayouts/slideLayout133.xml"/><Relationship Id="rId6" Type="http://schemas.openxmlformats.org/officeDocument/2006/relationships/hyperlink" Target="https://github.com/cmu-safari/scrooge" TargetMode="External"/><Relationship Id="rId5" Type="http://schemas.openxmlformats.org/officeDocument/2006/relationships/hyperlink" Target="https://arxiv.org/abs/2208.09985" TargetMode="External"/><Relationship Id="rId4" Type="http://schemas.openxmlformats.org/officeDocument/2006/relationships/hyperlink" Target="https://doi.org/10.1093/bioinformatics/btad15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i1af8KY0g8" TargetMode="External"/><Relationship Id="rId3" Type="http://schemas.openxmlformats.org/officeDocument/2006/relationships/hyperlink" Target="https://asplos-conference.org/" TargetMode="External"/><Relationship Id="rId7" Type="http://schemas.openxmlformats.org/officeDocument/2006/relationships/hyperlink" Target="https://people.inf.ethz.ch/omutlu/pub/GenStore_asplos22-lightning-talk.pdf" TargetMode="External"/><Relationship Id="rId2" Type="http://schemas.openxmlformats.org/officeDocument/2006/relationships/hyperlink" Target="https://people.inf.ethz.ch/omutlu/pub/GenStore_asplos22-arxiv.pdf" TargetMode="External"/><Relationship Id="rId1" Type="http://schemas.openxmlformats.org/officeDocument/2006/relationships/slideLayout" Target="../slideLayouts/slideLayout133.xml"/><Relationship Id="rId6" Type="http://schemas.openxmlformats.org/officeDocument/2006/relationships/hyperlink" Target="https://people.inf.ethz.ch/omutlu/pub/GenStore_asplos22-lightning-talk.pptx" TargetMode="External"/><Relationship Id="rId5" Type="http://schemas.openxmlformats.org/officeDocument/2006/relationships/hyperlink" Target="https://people.inf.ethz.ch/omutlu/pub/GenStore_asplos22-talk.pdf" TargetMode="External"/><Relationship Id="rId10" Type="http://schemas.openxmlformats.org/officeDocument/2006/relationships/image" Target="../media/image65.png"/><Relationship Id="rId4" Type="http://schemas.openxmlformats.org/officeDocument/2006/relationships/hyperlink" Target="https://people.inf.ethz.ch/omutlu/pub/GenStore_asplos22-talk.pptx" TargetMode="External"/><Relationship Id="rId9" Type="http://schemas.openxmlformats.org/officeDocument/2006/relationships/hyperlink" Target="https://www.youtube.com/watch?v=bv7hgXOOMjk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22/" TargetMode="External"/><Relationship Id="rId2" Type="http://schemas.openxmlformats.org/officeDocument/2006/relationships/hyperlink" Target="https://people.inf.ethz.ch/omutlu/pub/SeGraM_genomic-sequence-mapping-universal-accelerator_isca22.pdf" TargetMode="Externa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66.png"/><Relationship Id="rId4" Type="http://schemas.openxmlformats.org/officeDocument/2006/relationships/hyperlink" Target="https://arxiv.org/pdf/2205.05883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Cagwf0ivT0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mQpdDTL7o&amp;list=PL5Q2soXY2Zi9xidyIgBxUz7xRPS-wisBN&amp;index=14" TargetMode="External"/><Relationship Id="rId2" Type="http://schemas.openxmlformats.org/officeDocument/2006/relationships/hyperlink" Target="https://www.youtube.com/watch?v=CrRb32v7SJc&amp;list=PL5Q2soXY2Zi9xidyIgBxUz7xRPS-wisBN&amp;index=5" TargetMode="External"/><Relationship Id="rId1" Type="http://schemas.openxmlformats.org/officeDocument/2006/relationships/slideLayout" Target="../slideLayouts/slideLayout252.xml"/><Relationship Id="rId6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www.youtube.com/watch?v=rgjl8ZyLsAg&amp;list=PL5Q2soXY2Zi9E2bBVAgCqLgwiDRQDTyId" TargetMode="External"/><Relationship Id="rId4" Type="http://schemas.openxmlformats.org/officeDocument/2006/relationships/hyperlink" Target="https://www.youtube.com/watch?v=gR7XR-Eepcg&amp;list=PL5Q2soXY2Zi9xidyIgBxUz7xRPS-wisBN&amp;index=10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DEL_5A_Y3TI&amp;list=PL5Q2soXY2Zi8NrPDgOR1yRU_Cxxjw-u18" TargetMode="External"/><Relationship Id="rId2" Type="http://schemas.openxmlformats.org/officeDocument/2006/relationships/hyperlink" Target="https://safari.ethz.ch/projects_and_seminars/fall2022/doku.php?id=bioinformatics" TargetMode="External"/><Relationship Id="rId1" Type="http://schemas.openxmlformats.org/officeDocument/2006/relationships/slideLayout" Target="../slideLayouts/slideLayout369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nA41964-9r8&amp;list=PL5Q2soXY2Zi8tFlQvdxOdizD_EhVAMVQV" TargetMode="External"/><Relationship Id="rId4" Type="http://schemas.openxmlformats.org/officeDocument/2006/relationships/hyperlink" Target="https://safari.ethz.ch/projects_and_seminars/spring2022/doku.php?id=bioinformatics" TargetMode="External"/><Relationship Id="rId9" Type="http://schemas.openxmlformats.org/officeDocument/2006/relationships/hyperlink" Target="https://www.youtube.com/onurmutlulectures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va.stanford.edu/classes/cs99s/papers/architects_look_to_future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onur-runahead-HPCA-ToT-Award-March-2-2021-withbackup.pptx" TargetMode="External"/><Relationship Id="rId3" Type="http://schemas.openxmlformats.org/officeDocument/2006/relationships/hyperlink" Target="http://www.cs.arizona.edu/hpca9/" TargetMode="External"/><Relationship Id="rId7" Type="http://schemas.openxmlformats.org/officeDocument/2006/relationships/hyperlink" Target="https://youtu.be/Kj3relihGF4?t=1162" TargetMode="External"/><Relationship Id="rId2" Type="http://schemas.openxmlformats.org/officeDocument/2006/relationships/hyperlink" Target="https://people.inf.ethz.ch/omutlu/pub/mutlu_hpca03.pdf" TargetMode="External"/><Relationship Id="rId1" Type="http://schemas.openxmlformats.org/officeDocument/2006/relationships/slideLayout" Target="../slideLayouts/slideLayout156.xml"/><Relationship Id="rId6" Type="http://schemas.openxmlformats.org/officeDocument/2006/relationships/hyperlink" Target="https://safari.ethz.ch/architecture/fall2017/lib/exe/fetch.php?media=onur-comparch-fall2017-lecture17-latencytoleranceandprefetching-afterlecture.pdf" TargetMode="External"/><Relationship Id="rId11" Type="http://schemas.openxmlformats.org/officeDocument/2006/relationships/image" Target="../media/image72.tiff"/><Relationship Id="rId5" Type="http://schemas.openxmlformats.org/officeDocument/2006/relationships/hyperlink" Target="https://safari.ethz.ch/architecture/fall2017/lib/exe/fetch.php?media=onur-comparch-fall2017-lecture17-latencytoleranceandprefetching-afterlecture.pptx" TargetMode="External"/><Relationship Id="rId10" Type="http://schemas.openxmlformats.org/officeDocument/2006/relationships/hyperlink" Target="https://www.youtube.com/watch?v=KFCOecRQTIc" TargetMode="External"/><Relationship Id="rId4" Type="http://schemas.openxmlformats.org/officeDocument/2006/relationships/hyperlink" Target="https://people.inf.ethz.ch/omutlu/pub/mutlu_hpca03_talk.pdf" TargetMode="External"/><Relationship Id="rId9" Type="http://schemas.openxmlformats.org/officeDocument/2006/relationships/hyperlink" Target="https://people.inf.ethz.ch/omutlu/pub/onur-runahead-HPCA-ToT-Award-March-2-2021-withbackup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oi.ieeecomputersociety.org/10.1109/MM.2003.1261383" TargetMode="External"/><Relationship Id="rId2" Type="http://schemas.openxmlformats.org/officeDocument/2006/relationships/hyperlink" Target="https://people.inf.ethz.ch/omutlu/pub/mutlu_ieee_micro03.pdf" TargetMode="Externa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eac.net/media/public/publications/newsletter/hipeacinfo55_final_web.pdf" TargetMode="External"/><Relationship Id="rId2" Type="http://schemas.openxmlformats.org/officeDocument/2006/relationships/hyperlink" Target="https://www.hipeac.net/news/6871/its-the-memory-stupid-a-conversation-with-onur-mutlu/" TargetMode="Externa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6.png"/><Relationship Id="rId4" Type="http://schemas.openxmlformats.org/officeDocument/2006/relationships/hyperlink" Target="https://www.hipeac.net/publications/newsletter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79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381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ethz.ch/en/industry/industry/news/data/2022/03/mehr-daten-schneller-und-energiesparender-verarbeiten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youtube.com/onurmutlulectures" TargetMode="Externa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www.youtube.com/watch?v=4x9nujJtqjM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2015.dsn.org/" TargetMode="External"/><Relationship Id="rId7" Type="http://schemas.openxmlformats.org/officeDocument/2006/relationships/image" Target="../media/image84.png"/><Relationship Id="rId2" Type="http://schemas.openxmlformats.org/officeDocument/2006/relationships/hyperlink" Target="http://users.ece.cmu.edu/~omutlu/pub/memory-errors-at-facebook_dsn15.pdf" TargetMode="External"/><Relationship Id="rId1" Type="http://schemas.openxmlformats.org/officeDocument/2006/relationships/slideLayout" Target="../slideLayouts/slideLayout144.xml"/><Relationship Id="rId6" Type="http://schemas.openxmlformats.org/officeDocument/2006/relationships/hyperlink" Target="https://www.ece.cmu.edu/~safari/tools/memerr/index.html" TargetMode="External"/><Relationship Id="rId5" Type="http://schemas.openxmlformats.org/officeDocument/2006/relationships/hyperlink" Target="http://users.ece.cmu.edu/~omutlu/pub/memory-errors-at-facebook_dsn15-talk.pdf" TargetMode="External"/><Relationship Id="rId4" Type="http://schemas.openxmlformats.org/officeDocument/2006/relationships/hyperlink" Target="http://users.ece.cmu.edu/~omutlu/pub/memory-errors-at-facebook_dsn15-talk.pptx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SoftMC" TargetMode="External"/><Relationship Id="rId3" Type="http://schemas.openxmlformats.org/officeDocument/2006/relationships/image" Target="../media/image87.png"/><Relationship Id="rId7" Type="http://schemas.openxmlformats.org/officeDocument/2006/relationships/hyperlink" Target="https://people.inf.ethz.ch/omutlu/pub/softMC_hpca17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inf.ethz.ch/omutlu/pub/dram-row-hammer_isca14.pdf" TargetMode="External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googleprojectzero.blogspot.com/2015/03/exploiting-dram-rowhammer-bug-to-gain.html" TargetMode="Externa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d7PHQQ1AI&amp;list=PL5Q2soXY2Zi8D_5MGV6EnXEJHnV2YFBJl&amp;index=39" TargetMode="External"/><Relationship Id="rId3" Type="http://schemas.openxmlformats.org/officeDocument/2006/relationships/hyperlink" Target="https://ieeexplore.ieee.org/xpl/RecentIssue.jsp?punumber=43" TargetMode="External"/><Relationship Id="rId7" Type="http://schemas.openxmlformats.org/officeDocument/2006/relationships/hyperlink" Target="https://people.inf.ethz.ch/omutlu/pub/onur-RowHammer-VLSI-SOC-October-9-2020.pdf" TargetMode="External"/><Relationship Id="rId2" Type="http://schemas.openxmlformats.org/officeDocument/2006/relationships/hyperlink" Target="https://people.inf.ethz.ch/omutlu/pub/RowHammer-Retrospective_ieee_tcad19.pdf" TargetMode="External"/><Relationship Id="rId1" Type="http://schemas.openxmlformats.org/officeDocument/2006/relationships/slideLayout" Target="../slideLayouts/slideLayout144.xml"/><Relationship Id="rId6" Type="http://schemas.openxmlformats.org/officeDocument/2006/relationships/hyperlink" Target="https://people.inf.ethz.ch/omutlu/pub/onur-RowHammer-VLSI-SOC-October-9-2020.pptx" TargetMode="External"/><Relationship Id="rId5" Type="http://schemas.openxmlformats.org/officeDocument/2006/relationships/hyperlink" Target="https://people.inf.ethz.ch/omutlu/pub/onur-RowHammer-COSADE-Keynote-April-4-2019.pptx" TargetMode="External"/><Relationship Id="rId4" Type="http://schemas.openxmlformats.org/officeDocument/2006/relationships/hyperlink" Target="https://arxiv.org/pdf/1904.09724.pdf" TargetMode="External"/><Relationship Id="rId9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www.aspdac.com/aspdac2023/" TargetMode="External"/><Relationship Id="rId7" Type="http://schemas.openxmlformats.org/officeDocument/2006/relationships/hyperlink" Target="https://www.youtube.com/watch?v=1kpDJkh_I8s" TargetMode="External"/><Relationship Id="rId2" Type="http://schemas.openxmlformats.org/officeDocument/2006/relationships/hyperlink" Target="https://arxiv.org/pdf/2211.07613.pdf" TargetMode="External"/><Relationship Id="rId1" Type="http://schemas.openxmlformats.org/officeDocument/2006/relationships/slideLayout" Target="../slideLayouts/slideLayout144.xml"/><Relationship Id="rId6" Type="http://schemas.openxmlformats.org/officeDocument/2006/relationships/hyperlink" Target="https://people.inf.ethz.ch/omutlu/pub/rowhammer_aspdac23-talk.pdf" TargetMode="External"/><Relationship Id="rId5" Type="http://schemas.openxmlformats.org/officeDocument/2006/relationships/hyperlink" Target="https://people.inf.ethz.ch/omutlu/pub/rowhammer_aspdac23-talk.pptx" TargetMode="External"/><Relationship Id="rId4" Type="http://schemas.openxmlformats.org/officeDocument/2006/relationships/hyperlink" Target="https://arxiv.org/abs/2211.07613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www.youtube.com/watch?v=e6G_Vbrqr_c&amp;list=PL5Q2soXY2Zi9uIibswgf8IfNGKYktIEos&amp;index=4" TargetMode="External"/><Relationship Id="rId1" Type="http://schemas.openxmlformats.org/officeDocument/2006/relationships/slideLayout" Target="../slideLayouts/slideLayout3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wh.ieee.org/soc/eds/imw/" TargetMode="External"/><Relationship Id="rId2" Type="http://schemas.openxmlformats.org/officeDocument/2006/relationships/hyperlink" Target="https://people.inf.ethz.ch/omutlu/pub/onur-RowHammer-IMW-Tutorial-May-15-2022-FINAL.pptx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0.png"/><Relationship Id="rId5" Type="http://schemas.openxmlformats.org/officeDocument/2006/relationships/hyperlink" Target="https://www.youtube.com/watch?v=37hWglkQRG0" TargetMode="External"/><Relationship Id="rId4" Type="http://schemas.openxmlformats.org/officeDocument/2006/relationships/hyperlink" Target="https://people.inf.ethz.ch/omutlu/pub/onur-RowHammer-IMW-Tutorial-May-15-2022-FINAL.pdf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rss2workshop.github.io/" TargetMode="External"/><Relationship Id="rId7" Type="http://schemas.openxmlformats.org/officeDocument/2006/relationships/hyperlink" Target="https://www.youtube.com/watch?v=ctKTRyi96Bk" TargetMode="External"/><Relationship Id="rId2" Type="http://schemas.openxmlformats.org/officeDocument/2006/relationships/hyperlink" Target="https://people.inf.ethz.ch/omutlu/pub/onur-RowHammer-RSS2-ASPLOS-February-28-2022.pptx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1.png"/><Relationship Id="rId5" Type="http://schemas.openxmlformats.org/officeDocument/2006/relationships/hyperlink" Target="https://people.inf.ethz.ch/omutlu/pub/onur-RowHammer-RSS2-ASPLOS-February-28-2022.pdf" TargetMode="External"/><Relationship Id="rId4" Type="http://schemas.openxmlformats.org/officeDocument/2006/relationships/hyperlink" Target="https://asplos-conference.org/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tags" Target="../tags/tag4.xml"/><Relationship Id="rId7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>
            <a:extLst>
              <a:ext uri="{FF2B5EF4-FFF2-40B4-BE49-F238E27FC236}">
                <a16:creationId xmlns:a16="http://schemas.microsoft.com/office/drawing/2014/main" id="{449D8DDE-B114-874A-8B5A-CE4E2F84BF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686800" cy="1720850"/>
          </a:xfrm>
        </p:spPr>
        <p:txBody>
          <a:bodyPr/>
          <a:lstStyle/>
          <a:p>
            <a:pPr algn="ctr" eaLnBrk="1" hangingPunct="1"/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4500" b="1" dirty="0">
                <a:ea typeface="ＭＳ Ｐゴシック" panose="020B0600070205080204" pitchFamily="34" charset="-128"/>
              </a:rPr>
              <a:t>Digital Design &amp; Computer Arch.</a:t>
            </a:r>
            <a:br>
              <a:rPr lang="en-US" altLang="en-US" sz="4500" b="1" dirty="0">
                <a:ea typeface="ＭＳ Ｐゴシック" panose="020B0600070205080204" pitchFamily="34" charset="-128"/>
              </a:rPr>
            </a:br>
            <a:br>
              <a:rPr lang="en-US" altLang="en-US" sz="1000" b="1" dirty="0">
                <a:ea typeface="ＭＳ Ｐゴシック" panose="020B0600070205080204" pitchFamily="34" charset="-128"/>
              </a:rPr>
            </a:br>
            <a:r>
              <a:rPr lang="en-US" altLang="en-US" sz="43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Lecture 21: Memory Overview, Organization &amp; Technology</a:t>
            </a:r>
          </a:p>
        </p:txBody>
      </p:sp>
      <p:sp>
        <p:nvSpPr>
          <p:cNvPr id="22530" name="Rectangle 5">
            <a:extLst>
              <a:ext uri="{FF2B5EF4-FFF2-40B4-BE49-F238E27FC236}">
                <a16:creationId xmlns:a16="http://schemas.microsoft.com/office/drawing/2014/main" id="{435E454D-D444-0541-B91A-9C35CDC08D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Prof. </a:t>
            </a:r>
            <a:r>
              <a:rPr lang="en-US" altLang="en-US" sz="2800" dirty="0" err="1">
                <a:solidFill>
                  <a:srgbClr val="003399"/>
                </a:solidFill>
                <a:ea typeface="ＭＳ Ｐゴシック" panose="020B0600070205080204" pitchFamily="34" charset="-128"/>
              </a:rPr>
              <a:t>Onur</a:t>
            </a:r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3399"/>
                </a:solidFill>
                <a:ea typeface="ＭＳ Ｐゴシック" panose="020B0600070205080204" pitchFamily="34" charset="-128"/>
              </a:rPr>
              <a:t>Mutlu</a:t>
            </a:r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ETH Zürich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2023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12 May 2023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568564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Burks, Goldstein, von Neumann,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Preliminary discussion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logical design of an electronic computing instrument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,” 1946.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Image source: https://lbsitbytes2010.wordpress.com/2013/03/29/john-von-neumann-roll-no-15/</a:t>
            </a:r>
          </a:p>
        </p:txBody>
      </p:sp>
    </p:spTree>
    <p:extLst>
      <p:ext uri="{BB962C8B-B14F-4D97-AF65-F5344CB8AC3E}">
        <p14:creationId xmlns:p14="http://schemas.microsoft.com/office/powerpoint/2010/main" val="359639823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 355"/>
          <p:cNvSpPr/>
          <p:nvPr/>
        </p:nvSpPr>
        <p:spPr bwMode="auto">
          <a:xfrm>
            <a:off x="8132330" y="2093853"/>
            <a:ext cx="773995" cy="39439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5" name="Rectangle 354"/>
          <p:cNvSpPr/>
          <p:nvPr/>
        </p:nvSpPr>
        <p:spPr bwMode="auto">
          <a:xfrm>
            <a:off x="5854987" y="2099911"/>
            <a:ext cx="773995" cy="39439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" name="Rectangle 337"/>
          <p:cNvSpPr/>
          <p:nvPr/>
        </p:nvSpPr>
        <p:spPr bwMode="auto">
          <a:xfrm>
            <a:off x="3409990" y="2099911"/>
            <a:ext cx="903914" cy="39439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2" name="Rectangle 331"/>
          <p:cNvSpPr/>
          <p:nvPr/>
        </p:nvSpPr>
        <p:spPr bwMode="auto">
          <a:xfrm>
            <a:off x="1041742" y="1557917"/>
            <a:ext cx="616449" cy="37457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84784" cy="1066800"/>
          </a:xfrm>
        </p:spPr>
        <p:txBody>
          <a:bodyPr/>
          <a:lstStyle/>
          <a:p>
            <a:r>
              <a:rPr lang="en-US" sz="3600" dirty="0"/>
              <a:t>Recall: A Bigger Memory Array </a:t>
            </a:r>
            <a:r>
              <a:rPr lang="en-US" sz="3000" dirty="0"/>
              <a:t>(4 locations X 3 bits)</a:t>
            </a:r>
            <a:endParaRPr lang="en-US" dirty="0"/>
          </a:p>
        </p:txBody>
      </p:sp>
      <p:cxnSp>
        <p:nvCxnSpPr>
          <p:cNvPr id="105" name="Straight Connector 104"/>
          <p:cNvCxnSpPr/>
          <p:nvPr/>
        </p:nvCxnSpPr>
        <p:spPr bwMode="auto">
          <a:xfrm>
            <a:off x="1838719" y="1995259"/>
            <a:ext cx="5040284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1453483" y="1798380"/>
            <a:ext cx="6627018" cy="391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TextBox 152"/>
          <p:cNvSpPr txBox="1"/>
          <p:nvPr/>
        </p:nvSpPr>
        <p:spPr>
          <a:xfrm>
            <a:off x="1811375" y="1090213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[2]</a:t>
            </a:r>
          </a:p>
        </p:txBody>
      </p:sp>
      <p:cxnSp>
        <p:nvCxnSpPr>
          <p:cNvPr id="237" name="Straight Connector 236"/>
          <p:cNvCxnSpPr/>
          <p:nvPr/>
        </p:nvCxnSpPr>
        <p:spPr bwMode="auto">
          <a:xfrm flipH="1">
            <a:off x="6879003" y="2340423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/>
          <p:nvPr/>
        </p:nvCxnSpPr>
        <p:spPr bwMode="auto">
          <a:xfrm flipV="1">
            <a:off x="6762738" y="2226533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9" name="Straight Connector 238"/>
          <p:cNvCxnSpPr/>
          <p:nvPr/>
        </p:nvCxnSpPr>
        <p:spPr bwMode="auto">
          <a:xfrm>
            <a:off x="6879003" y="1995005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5" name="Straight Connector 244"/>
          <p:cNvCxnSpPr/>
          <p:nvPr/>
        </p:nvCxnSpPr>
        <p:spPr bwMode="auto">
          <a:xfrm flipH="1">
            <a:off x="4606002" y="2340423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6" name="Straight Connector 245"/>
          <p:cNvCxnSpPr/>
          <p:nvPr/>
        </p:nvCxnSpPr>
        <p:spPr bwMode="auto">
          <a:xfrm flipV="1">
            <a:off x="4489737" y="2226533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7" name="Straight Connector 246"/>
          <p:cNvCxnSpPr/>
          <p:nvPr/>
        </p:nvCxnSpPr>
        <p:spPr bwMode="auto">
          <a:xfrm>
            <a:off x="4606002" y="1995005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4" name="TextBox 253"/>
          <p:cNvSpPr txBox="1"/>
          <p:nvPr/>
        </p:nvSpPr>
        <p:spPr>
          <a:xfrm>
            <a:off x="4196115" y="108645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[1]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90302" y="1469511"/>
            <a:ext cx="4673072" cy="3891629"/>
            <a:chOff x="2090302" y="1469511"/>
            <a:chExt cx="4673072" cy="4169289"/>
          </a:xfrm>
        </p:grpSpPr>
        <p:cxnSp>
          <p:nvCxnSpPr>
            <p:cNvPr id="124" name="Straight Connector 123"/>
            <p:cNvCxnSpPr/>
            <p:nvPr/>
          </p:nvCxnSpPr>
          <p:spPr bwMode="auto">
            <a:xfrm>
              <a:off x="2090302" y="1473272"/>
              <a:ext cx="2402" cy="4165528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/>
            <p:cNvCxnSpPr/>
            <p:nvPr/>
          </p:nvCxnSpPr>
          <p:spPr bwMode="auto">
            <a:xfrm>
              <a:off x="4475042" y="1469511"/>
              <a:ext cx="2402" cy="4165528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 bwMode="auto">
            <a:xfrm>
              <a:off x="6760972" y="1469511"/>
              <a:ext cx="2402" cy="4165528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6" name="TextBox 255"/>
          <p:cNvSpPr txBox="1"/>
          <p:nvPr/>
        </p:nvSpPr>
        <p:spPr>
          <a:xfrm>
            <a:off x="6482045" y="108645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[0]</a:t>
            </a:r>
          </a:p>
        </p:txBody>
      </p:sp>
      <p:cxnSp>
        <p:nvCxnSpPr>
          <p:cNvPr id="257" name="Straight Connector 256"/>
          <p:cNvCxnSpPr/>
          <p:nvPr/>
        </p:nvCxnSpPr>
        <p:spPr bwMode="auto">
          <a:xfrm>
            <a:off x="1638440" y="1937510"/>
            <a:ext cx="196001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9" name="Straight Connector 258"/>
          <p:cNvCxnSpPr>
            <a:stCxn id="279" idx="2"/>
          </p:cNvCxnSpPr>
          <p:nvPr/>
        </p:nvCxnSpPr>
        <p:spPr bwMode="auto">
          <a:xfrm flipV="1">
            <a:off x="619774" y="2050610"/>
            <a:ext cx="1105719" cy="179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1" name="Straight Connector 260"/>
          <p:cNvCxnSpPr/>
          <p:nvPr/>
        </p:nvCxnSpPr>
        <p:spPr bwMode="auto">
          <a:xfrm flipV="1">
            <a:off x="1638791" y="1800336"/>
            <a:ext cx="3558" cy="14231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Delay 103"/>
          <p:cNvSpPr/>
          <p:nvPr/>
        </p:nvSpPr>
        <p:spPr bwMode="auto">
          <a:xfrm>
            <a:off x="1723272" y="1887016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65" name="Straight Connector 264"/>
          <p:cNvCxnSpPr>
            <a:stCxn id="278" idx="6"/>
          </p:cNvCxnSpPr>
          <p:nvPr/>
        </p:nvCxnSpPr>
        <p:spPr bwMode="auto">
          <a:xfrm>
            <a:off x="805058" y="1862307"/>
            <a:ext cx="445129" cy="270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7" name="Straight Connector 266"/>
          <p:cNvCxnSpPr/>
          <p:nvPr/>
        </p:nvCxnSpPr>
        <p:spPr bwMode="auto">
          <a:xfrm flipV="1">
            <a:off x="964525" y="1730522"/>
            <a:ext cx="284045" cy="59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Delay 135"/>
          <p:cNvSpPr/>
          <p:nvPr/>
        </p:nvSpPr>
        <p:spPr bwMode="auto">
          <a:xfrm>
            <a:off x="1245311" y="1609886"/>
            <a:ext cx="304800" cy="36145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69" name="Straight Connector 268"/>
          <p:cNvCxnSpPr/>
          <p:nvPr/>
        </p:nvCxnSpPr>
        <p:spPr bwMode="auto">
          <a:xfrm flipH="1">
            <a:off x="935687" y="1316182"/>
            <a:ext cx="7916" cy="353443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0" name="Straight Connector 269"/>
          <p:cNvCxnSpPr/>
          <p:nvPr/>
        </p:nvCxnSpPr>
        <p:spPr bwMode="auto">
          <a:xfrm>
            <a:off x="749640" y="1288473"/>
            <a:ext cx="4560" cy="367831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1" name="Straight Connector 270"/>
          <p:cNvCxnSpPr/>
          <p:nvPr/>
        </p:nvCxnSpPr>
        <p:spPr bwMode="auto">
          <a:xfrm flipH="1">
            <a:off x="663544" y="1704109"/>
            <a:ext cx="2969" cy="350216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7" name="Oval 276"/>
          <p:cNvSpPr/>
          <p:nvPr/>
        </p:nvSpPr>
        <p:spPr bwMode="auto">
          <a:xfrm>
            <a:off x="895760" y="1682722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8" name="Oval 277"/>
          <p:cNvSpPr/>
          <p:nvPr/>
        </p:nvSpPr>
        <p:spPr bwMode="auto">
          <a:xfrm>
            <a:off x="710410" y="1814800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9" name="Oval 278"/>
          <p:cNvSpPr/>
          <p:nvPr/>
        </p:nvSpPr>
        <p:spPr bwMode="auto">
          <a:xfrm>
            <a:off x="619774" y="2004898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84" name="Straight Connector 283"/>
          <p:cNvCxnSpPr/>
          <p:nvPr/>
        </p:nvCxnSpPr>
        <p:spPr bwMode="auto">
          <a:xfrm>
            <a:off x="1838719" y="2979107"/>
            <a:ext cx="5040284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5" name="Straight Connector 284"/>
          <p:cNvCxnSpPr/>
          <p:nvPr/>
        </p:nvCxnSpPr>
        <p:spPr bwMode="auto">
          <a:xfrm>
            <a:off x="1453483" y="2782228"/>
            <a:ext cx="6613766" cy="72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6" name="Straight Connector 325"/>
          <p:cNvCxnSpPr/>
          <p:nvPr/>
        </p:nvCxnSpPr>
        <p:spPr bwMode="auto">
          <a:xfrm flipH="1">
            <a:off x="6879003" y="3324271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7" name="Straight Connector 326"/>
          <p:cNvCxnSpPr/>
          <p:nvPr/>
        </p:nvCxnSpPr>
        <p:spPr bwMode="auto">
          <a:xfrm flipV="1">
            <a:off x="6762738" y="3210381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8" name="Straight Connector 327"/>
          <p:cNvCxnSpPr/>
          <p:nvPr/>
        </p:nvCxnSpPr>
        <p:spPr bwMode="auto">
          <a:xfrm>
            <a:off x="6879003" y="2978853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3" name="Straight Connector 332"/>
          <p:cNvCxnSpPr/>
          <p:nvPr/>
        </p:nvCxnSpPr>
        <p:spPr bwMode="auto">
          <a:xfrm flipH="1">
            <a:off x="4606002" y="3324271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V="1">
            <a:off x="4489737" y="3210381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5" name="Straight Connector 334"/>
          <p:cNvCxnSpPr/>
          <p:nvPr/>
        </p:nvCxnSpPr>
        <p:spPr bwMode="auto">
          <a:xfrm>
            <a:off x="4606002" y="2978853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>
            <a:off x="1638440" y="2921358"/>
            <a:ext cx="196001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V="1">
            <a:off x="619774" y="3034458"/>
            <a:ext cx="1105719" cy="179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V="1">
            <a:off x="1638791" y="2784184"/>
            <a:ext cx="3558" cy="14231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4" name="Delay 343"/>
          <p:cNvSpPr/>
          <p:nvPr/>
        </p:nvSpPr>
        <p:spPr bwMode="auto">
          <a:xfrm>
            <a:off x="1723272" y="2870864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345" name="Straight Connector 344"/>
          <p:cNvCxnSpPr/>
          <p:nvPr/>
        </p:nvCxnSpPr>
        <p:spPr bwMode="auto">
          <a:xfrm>
            <a:off x="805058" y="2846155"/>
            <a:ext cx="445129" cy="270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V="1">
            <a:off x="964525" y="2714370"/>
            <a:ext cx="284045" cy="59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Delay 346"/>
          <p:cNvSpPr/>
          <p:nvPr/>
        </p:nvSpPr>
        <p:spPr bwMode="auto">
          <a:xfrm>
            <a:off x="1245311" y="2593734"/>
            <a:ext cx="304800" cy="36145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" name="Oval 347"/>
          <p:cNvSpPr/>
          <p:nvPr/>
        </p:nvSpPr>
        <p:spPr bwMode="auto">
          <a:xfrm>
            <a:off x="895760" y="2666570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9" name="Oval 348"/>
          <p:cNvSpPr/>
          <p:nvPr/>
        </p:nvSpPr>
        <p:spPr bwMode="auto">
          <a:xfrm>
            <a:off x="710410" y="2798648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0" name="Oval 349"/>
          <p:cNvSpPr/>
          <p:nvPr/>
        </p:nvSpPr>
        <p:spPr bwMode="auto">
          <a:xfrm>
            <a:off x="619774" y="2988746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351" name="Straight Connector 350"/>
          <p:cNvCxnSpPr/>
          <p:nvPr/>
        </p:nvCxnSpPr>
        <p:spPr bwMode="auto">
          <a:xfrm>
            <a:off x="1838719" y="4035278"/>
            <a:ext cx="5040284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2" name="Straight Connector 351"/>
          <p:cNvCxnSpPr/>
          <p:nvPr/>
        </p:nvCxnSpPr>
        <p:spPr bwMode="auto">
          <a:xfrm flipV="1">
            <a:off x="1453483" y="3836504"/>
            <a:ext cx="6607140" cy="189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2" name="Straight Connector 361"/>
          <p:cNvCxnSpPr/>
          <p:nvPr/>
        </p:nvCxnSpPr>
        <p:spPr bwMode="auto">
          <a:xfrm>
            <a:off x="2552225" y="4460709"/>
            <a:ext cx="42304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3" name="Straight Connector 362"/>
          <p:cNvCxnSpPr/>
          <p:nvPr/>
        </p:nvCxnSpPr>
        <p:spPr bwMode="auto">
          <a:xfrm>
            <a:off x="2552225" y="4308652"/>
            <a:ext cx="42304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4" name="Straight Connector 363"/>
          <p:cNvCxnSpPr/>
          <p:nvPr/>
        </p:nvCxnSpPr>
        <p:spPr bwMode="auto">
          <a:xfrm>
            <a:off x="2688855" y="4286169"/>
            <a:ext cx="227637" cy="36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6" name="Straight Connector 365"/>
          <p:cNvCxnSpPr/>
          <p:nvPr/>
        </p:nvCxnSpPr>
        <p:spPr bwMode="auto">
          <a:xfrm flipV="1">
            <a:off x="3001100" y="4465042"/>
            <a:ext cx="179352" cy="54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7" name="Delay 366"/>
          <p:cNvSpPr/>
          <p:nvPr/>
        </p:nvSpPr>
        <p:spPr bwMode="auto">
          <a:xfrm>
            <a:off x="2916492" y="4264237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" name="Delay 367"/>
          <p:cNvSpPr/>
          <p:nvPr/>
        </p:nvSpPr>
        <p:spPr bwMode="auto">
          <a:xfrm>
            <a:off x="2916492" y="4423301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369" name="Straight Connector 368"/>
          <p:cNvCxnSpPr/>
          <p:nvPr/>
        </p:nvCxnSpPr>
        <p:spPr bwMode="auto">
          <a:xfrm>
            <a:off x="2831884" y="4444784"/>
            <a:ext cx="84608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0" name="Straight Connector 369"/>
          <p:cNvCxnSpPr/>
          <p:nvPr/>
        </p:nvCxnSpPr>
        <p:spPr bwMode="auto">
          <a:xfrm>
            <a:off x="2831884" y="4324800"/>
            <a:ext cx="84608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1" name="Straight Connector 370"/>
          <p:cNvCxnSpPr/>
          <p:nvPr/>
        </p:nvCxnSpPr>
        <p:spPr bwMode="auto">
          <a:xfrm>
            <a:off x="2831884" y="4324800"/>
            <a:ext cx="0" cy="2399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2" name="Straight Connector 371"/>
          <p:cNvCxnSpPr/>
          <p:nvPr/>
        </p:nvCxnSpPr>
        <p:spPr bwMode="auto">
          <a:xfrm>
            <a:off x="2831884" y="4420788"/>
            <a:ext cx="0" cy="2399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3" name="Straight Connector 372"/>
          <p:cNvCxnSpPr/>
          <p:nvPr/>
        </p:nvCxnSpPr>
        <p:spPr bwMode="auto">
          <a:xfrm flipH="1" flipV="1">
            <a:off x="2831884" y="4348797"/>
            <a:ext cx="349007" cy="7199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4" name="Straight Connector 373"/>
          <p:cNvCxnSpPr/>
          <p:nvPr/>
        </p:nvCxnSpPr>
        <p:spPr bwMode="auto">
          <a:xfrm flipV="1">
            <a:off x="2831884" y="4351311"/>
            <a:ext cx="349007" cy="6947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5" name="Straight Connector 374"/>
          <p:cNvCxnSpPr/>
          <p:nvPr/>
        </p:nvCxnSpPr>
        <p:spPr bwMode="auto">
          <a:xfrm>
            <a:off x="3180891" y="4420788"/>
            <a:ext cx="0" cy="4479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6" name="Straight Connector 375"/>
          <p:cNvCxnSpPr/>
          <p:nvPr/>
        </p:nvCxnSpPr>
        <p:spPr bwMode="auto">
          <a:xfrm>
            <a:off x="3180891" y="4306010"/>
            <a:ext cx="0" cy="4479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7" name="Oval 376"/>
          <p:cNvSpPr/>
          <p:nvPr/>
        </p:nvSpPr>
        <p:spPr bwMode="auto">
          <a:xfrm>
            <a:off x="3173840" y="4300804"/>
            <a:ext cx="13803" cy="1073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" name="Oval 377"/>
          <p:cNvSpPr/>
          <p:nvPr/>
        </p:nvSpPr>
        <p:spPr bwMode="auto">
          <a:xfrm>
            <a:off x="3001540" y="4300804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" name="Oval 378"/>
          <p:cNvSpPr/>
          <p:nvPr/>
        </p:nvSpPr>
        <p:spPr bwMode="auto">
          <a:xfrm>
            <a:off x="3001838" y="4460709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0" name="Delay 379"/>
          <p:cNvSpPr/>
          <p:nvPr/>
        </p:nvSpPr>
        <p:spPr bwMode="auto">
          <a:xfrm>
            <a:off x="2590860" y="4244661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1" name="Delay 380"/>
          <p:cNvSpPr/>
          <p:nvPr/>
        </p:nvSpPr>
        <p:spPr bwMode="auto">
          <a:xfrm>
            <a:off x="2590882" y="4442009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2" name="Oval 381"/>
          <p:cNvSpPr/>
          <p:nvPr/>
        </p:nvSpPr>
        <p:spPr bwMode="auto">
          <a:xfrm>
            <a:off x="2675909" y="4281228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3" name="Oval 382"/>
          <p:cNvSpPr/>
          <p:nvPr/>
        </p:nvSpPr>
        <p:spPr bwMode="auto">
          <a:xfrm>
            <a:off x="2676229" y="4479417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384" name="Straight Connector 383"/>
          <p:cNvCxnSpPr/>
          <p:nvPr/>
        </p:nvCxnSpPr>
        <p:spPr bwMode="auto">
          <a:xfrm>
            <a:off x="2689712" y="4484265"/>
            <a:ext cx="227637" cy="36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5" name="Straight Connector 384"/>
          <p:cNvCxnSpPr/>
          <p:nvPr/>
        </p:nvCxnSpPr>
        <p:spPr bwMode="auto">
          <a:xfrm flipV="1">
            <a:off x="2552225" y="4309256"/>
            <a:ext cx="399" cy="15137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6" name="Straight Connector 385"/>
          <p:cNvCxnSpPr/>
          <p:nvPr/>
        </p:nvCxnSpPr>
        <p:spPr bwMode="auto">
          <a:xfrm flipH="1">
            <a:off x="2208542" y="4380443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7" name="Oval 386"/>
          <p:cNvSpPr/>
          <p:nvPr/>
        </p:nvSpPr>
        <p:spPr bwMode="auto">
          <a:xfrm>
            <a:off x="2544862" y="4375074"/>
            <a:ext cx="13803" cy="1073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8" name="Oval 387"/>
          <p:cNvSpPr/>
          <p:nvPr/>
        </p:nvSpPr>
        <p:spPr bwMode="auto">
          <a:xfrm>
            <a:off x="2576491" y="4501689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389" name="Straight Connector 388"/>
          <p:cNvCxnSpPr/>
          <p:nvPr/>
        </p:nvCxnSpPr>
        <p:spPr bwMode="auto">
          <a:xfrm flipV="1">
            <a:off x="2364901" y="4506605"/>
            <a:ext cx="211258" cy="45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0" name="Straight Connector 389"/>
          <p:cNvCxnSpPr/>
          <p:nvPr/>
        </p:nvCxnSpPr>
        <p:spPr bwMode="auto">
          <a:xfrm flipV="1">
            <a:off x="2092277" y="4266553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1" name="Straight Connector 390"/>
          <p:cNvCxnSpPr/>
          <p:nvPr/>
        </p:nvCxnSpPr>
        <p:spPr bwMode="auto">
          <a:xfrm flipH="1" flipV="1">
            <a:off x="2365603" y="4267300"/>
            <a:ext cx="445" cy="240052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1" name="Straight Connector 360"/>
          <p:cNvCxnSpPr/>
          <p:nvPr/>
        </p:nvCxnSpPr>
        <p:spPr bwMode="auto">
          <a:xfrm>
            <a:off x="2208542" y="4035025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3" name="Straight Connector 392"/>
          <p:cNvCxnSpPr/>
          <p:nvPr/>
        </p:nvCxnSpPr>
        <p:spPr bwMode="auto">
          <a:xfrm flipH="1">
            <a:off x="6879003" y="4380442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4" name="Straight Connector 393"/>
          <p:cNvCxnSpPr/>
          <p:nvPr/>
        </p:nvCxnSpPr>
        <p:spPr bwMode="auto">
          <a:xfrm flipV="1">
            <a:off x="6762738" y="4266552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5" name="Straight Connector 394"/>
          <p:cNvCxnSpPr/>
          <p:nvPr/>
        </p:nvCxnSpPr>
        <p:spPr bwMode="auto">
          <a:xfrm>
            <a:off x="6879003" y="4035024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0" name="Straight Connector 399"/>
          <p:cNvCxnSpPr/>
          <p:nvPr/>
        </p:nvCxnSpPr>
        <p:spPr bwMode="auto">
          <a:xfrm flipH="1">
            <a:off x="4606002" y="4380442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1" name="Straight Connector 400"/>
          <p:cNvCxnSpPr/>
          <p:nvPr/>
        </p:nvCxnSpPr>
        <p:spPr bwMode="auto">
          <a:xfrm flipV="1">
            <a:off x="4489737" y="4266552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2" name="Straight Connector 401"/>
          <p:cNvCxnSpPr/>
          <p:nvPr/>
        </p:nvCxnSpPr>
        <p:spPr bwMode="auto">
          <a:xfrm>
            <a:off x="4606002" y="4035024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8" name="Straight Connector 407"/>
          <p:cNvCxnSpPr/>
          <p:nvPr/>
        </p:nvCxnSpPr>
        <p:spPr bwMode="auto">
          <a:xfrm>
            <a:off x="1638440" y="3977529"/>
            <a:ext cx="196001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9" name="Straight Connector 408"/>
          <p:cNvCxnSpPr/>
          <p:nvPr/>
        </p:nvCxnSpPr>
        <p:spPr bwMode="auto">
          <a:xfrm flipV="1">
            <a:off x="619774" y="4090629"/>
            <a:ext cx="1105719" cy="179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0" name="Straight Connector 409"/>
          <p:cNvCxnSpPr/>
          <p:nvPr/>
        </p:nvCxnSpPr>
        <p:spPr bwMode="auto">
          <a:xfrm flipV="1">
            <a:off x="1638791" y="3840355"/>
            <a:ext cx="3558" cy="14231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1" name="Delay 410"/>
          <p:cNvSpPr/>
          <p:nvPr/>
        </p:nvSpPr>
        <p:spPr bwMode="auto">
          <a:xfrm>
            <a:off x="1723272" y="3927035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12" name="Straight Connector 411"/>
          <p:cNvCxnSpPr/>
          <p:nvPr/>
        </p:nvCxnSpPr>
        <p:spPr bwMode="auto">
          <a:xfrm>
            <a:off x="805058" y="3902326"/>
            <a:ext cx="445129" cy="270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3" name="Straight Connector 412"/>
          <p:cNvCxnSpPr/>
          <p:nvPr/>
        </p:nvCxnSpPr>
        <p:spPr bwMode="auto">
          <a:xfrm flipV="1">
            <a:off x="964525" y="3770541"/>
            <a:ext cx="284045" cy="59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4" name="Delay 413"/>
          <p:cNvSpPr/>
          <p:nvPr/>
        </p:nvSpPr>
        <p:spPr bwMode="auto">
          <a:xfrm>
            <a:off x="1245311" y="3649905"/>
            <a:ext cx="304800" cy="36145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5" name="Oval 414"/>
          <p:cNvSpPr/>
          <p:nvPr/>
        </p:nvSpPr>
        <p:spPr bwMode="auto">
          <a:xfrm>
            <a:off x="895760" y="3722741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6" name="Oval 415"/>
          <p:cNvSpPr/>
          <p:nvPr/>
        </p:nvSpPr>
        <p:spPr bwMode="auto">
          <a:xfrm>
            <a:off x="710410" y="3854819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7" name="Oval 416"/>
          <p:cNvSpPr/>
          <p:nvPr/>
        </p:nvSpPr>
        <p:spPr bwMode="auto">
          <a:xfrm>
            <a:off x="619774" y="4044917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18" name="Straight Connector 417"/>
          <p:cNvCxnSpPr/>
          <p:nvPr/>
        </p:nvCxnSpPr>
        <p:spPr bwMode="auto">
          <a:xfrm>
            <a:off x="1818666" y="5116001"/>
            <a:ext cx="5040284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9" name="Straight Connector 418"/>
          <p:cNvCxnSpPr/>
          <p:nvPr/>
        </p:nvCxnSpPr>
        <p:spPr bwMode="auto">
          <a:xfrm>
            <a:off x="1433430" y="4919122"/>
            <a:ext cx="6597074" cy="224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9" name="Straight Connector 428"/>
          <p:cNvCxnSpPr/>
          <p:nvPr/>
        </p:nvCxnSpPr>
        <p:spPr bwMode="auto">
          <a:xfrm>
            <a:off x="2532172" y="5541432"/>
            <a:ext cx="42304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0" name="Straight Connector 429"/>
          <p:cNvCxnSpPr/>
          <p:nvPr/>
        </p:nvCxnSpPr>
        <p:spPr bwMode="auto">
          <a:xfrm>
            <a:off x="2532172" y="5389375"/>
            <a:ext cx="42304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1" name="Straight Connector 430"/>
          <p:cNvCxnSpPr/>
          <p:nvPr/>
        </p:nvCxnSpPr>
        <p:spPr bwMode="auto">
          <a:xfrm>
            <a:off x="2668802" y="5366892"/>
            <a:ext cx="227637" cy="36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3" name="Straight Connector 432"/>
          <p:cNvCxnSpPr/>
          <p:nvPr/>
        </p:nvCxnSpPr>
        <p:spPr bwMode="auto">
          <a:xfrm flipV="1">
            <a:off x="2981047" y="5545765"/>
            <a:ext cx="179352" cy="54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4" name="Delay 433"/>
          <p:cNvSpPr/>
          <p:nvPr/>
        </p:nvSpPr>
        <p:spPr bwMode="auto">
          <a:xfrm>
            <a:off x="2896439" y="5344960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5" name="Delay 434"/>
          <p:cNvSpPr/>
          <p:nvPr/>
        </p:nvSpPr>
        <p:spPr bwMode="auto">
          <a:xfrm>
            <a:off x="2896439" y="5504024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36" name="Straight Connector 435"/>
          <p:cNvCxnSpPr/>
          <p:nvPr/>
        </p:nvCxnSpPr>
        <p:spPr bwMode="auto">
          <a:xfrm>
            <a:off x="2811831" y="5525507"/>
            <a:ext cx="84608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7" name="Straight Connector 436"/>
          <p:cNvCxnSpPr/>
          <p:nvPr/>
        </p:nvCxnSpPr>
        <p:spPr bwMode="auto">
          <a:xfrm>
            <a:off x="2811831" y="5405523"/>
            <a:ext cx="84608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8" name="Straight Connector 437"/>
          <p:cNvCxnSpPr/>
          <p:nvPr/>
        </p:nvCxnSpPr>
        <p:spPr bwMode="auto">
          <a:xfrm>
            <a:off x="2811831" y="5405523"/>
            <a:ext cx="0" cy="2399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9" name="Straight Connector 438"/>
          <p:cNvCxnSpPr/>
          <p:nvPr/>
        </p:nvCxnSpPr>
        <p:spPr bwMode="auto">
          <a:xfrm>
            <a:off x="2811831" y="5501511"/>
            <a:ext cx="0" cy="2399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0" name="Straight Connector 439"/>
          <p:cNvCxnSpPr/>
          <p:nvPr/>
        </p:nvCxnSpPr>
        <p:spPr bwMode="auto">
          <a:xfrm flipH="1" flipV="1">
            <a:off x="2811831" y="5429520"/>
            <a:ext cx="349007" cy="7199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1" name="Straight Connector 440"/>
          <p:cNvCxnSpPr/>
          <p:nvPr/>
        </p:nvCxnSpPr>
        <p:spPr bwMode="auto">
          <a:xfrm flipV="1">
            <a:off x="2811831" y="5432034"/>
            <a:ext cx="349007" cy="6947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2" name="Straight Connector 441"/>
          <p:cNvCxnSpPr/>
          <p:nvPr/>
        </p:nvCxnSpPr>
        <p:spPr bwMode="auto">
          <a:xfrm>
            <a:off x="3160838" y="5501511"/>
            <a:ext cx="0" cy="4479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3" name="Straight Connector 442"/>
          <p:cNvCxnSpPr/>
          <p:nvPr/>
        </p:nvCxnSpPr>
        <p:spPr bwMode="auto">
          <a:xfrm>
            <a:off x="3160838" y="5386733"/>
            <a:ext cx="0" cy="4479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4" name="Oval 443"/>
          <p:cNvSpPr/>
          <p:nvPr/>
        </p:nvSpPr>
        <p:spPr bwMode="auto">
          <a:xfrm>
            <a:off x="3153787" y="5381527"/>
            <a:ext cx="13803" cy="1073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5" name="Oval 444"/>
          <p:cNvSpPr/>
          <p:nvPr/>
        </p:nvSpPr>
        <p:spPr bwMode="auto">
          <a:xfrm>
            <a:off x="2981487" y="5381527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6" name="Oval 445"/>
          <p:cNvSpPr/>
          <p:nvPr/>
        </p:nvSpPr>
        <p:spPr bwMode="auto">
          <a:xfrm>
            <a:off x="2981785" y="5541432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7" name="Delay 446"/>
          <p:cNvSpPr/>
          <p:nvPr/>
        </p:nvSpPr>
        <p:spPr bwMode="auto">
          <a:xfrm>
            <a:off x="2570807" y="5325384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8" name="Delay 447"/>
          <p:cNvSpPr/>
          <p:nvPr/>
        </p:nvSpPr>
        <p:spPr bwMode="auto">
          <a:xfrm>
            <a:off x="2570829" y="5522732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9" name="Oval 448"/>
          <p:cNvSpPr/>
          <p:nvPr/>
        </p:nvSpPr>
        <p:spPr bwMode="auto">
          <a:xfrm>
            <a:off x="2655856" y="5361951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" name="Oval 449"/>
          <p:cNvSpPr/>
          <p:nvPr/>
        </p:nvSpPr>
        <p:spPr bwMode="auto">
          <a:xfrm>
            <a:off x="2656176" y="5560140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51" name="Straight Connector 450"/>
          <p:cNvCxnSpPr/>
          <p:nvPr/>
        </p:nvCxnSpPr>
        <p:spPr bwMode="auto">
          <a:xfrm>
            <a:off x="2669659" y="5564988"/>
            <a:ext cx="227637" cy="36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/>
          <p:cNvCxnSpPr/>
          <p:nvPr/>
        </p:nvCxnSpPr>
        <p:spPr bwMode="auto">
          <a:xfrm flipV="1">
            <a:off x="2532172" y="5389979"/>
            <a:ext cx="399" cy="15137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3" name="Straight Connector 452"/>
          <p:cNvCxnSpPr/>
          <p:nvPr/>
        </p:nvCxnSpPr>
        <p:spPr bwMode="auto">
          <a:xfrm flipH="1">
            <a:off x="2188489" y="5461166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4" name="Oval 453"/>
          <p:cNvSpPr/>
          <p:nvPr/>
        </p:nvSpPr>
        <p:spPr bwMode="auto">
          <a:xfrm>
            <a:off x="2524809" y="5455797"/>
            <a:ext cx="13803" cy="1073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5" name="Oval 454"/>
          <p:cNvSpPr/>
          <p:nvPr/>
        </p:nvSpPr>
        <p:spPr bwMode="auto">
          <a:xfrm>
            <a:off x="2556438" y="5582412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56" name="Straight Connector 455"/>
          <p:cNvCxnSpPr/>
          <p:nvPr/>
        </p:nvCxnSpPr>
        <p:spPr bwMode="auto">
          <a:xfrm flipV="1">
            <a:off x="2344848" y="5587328"/>
            <a:ext cx="211258" cy="45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7" name="Straight Connector 456"/>
          <p:cNvCxnSpPr/>
          <p:nvPr/>
        </p:nvCxnSpPr>
        <p:spPr bwMode="auto">
          <a:xfrm flipV="1">
            <a:off x="2072224" y="5347276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8" name="Straight Connector 457"/>
          <p:cNvCxnSpPr/>
          <p:nvPr/>
        </p:nvCxnSpPr>
        <p:spPr bwMode="auto">
          <a:xfrm flipH="1" flipV="1">
            <a:off x="2345550" y="5348023"/>
            <a:ext cx="445" cy="240052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8" name="Straight Connector 427"/>
          <p:cNvCxnSpPr/>
          <p:nvPr/>
        </p:nvCxnSpPr>
        <p:spPr bwMode="auto">
          <a:xfrm>
            <a:off x="2188489" y="5115748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0" name="Straight Connector 459"/>
          <p:cNvCxnSpPr/>
          <p:nvPr/>
        </p:nvCxnSpPr>
        <p:spPr bwMode="auto">
          <a:xfrm flipH="1">
            <a:off x="6858950" y="5461165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1" name="Straight Connector 460"/>
          <p:cNvCxnSpPr/>
          <p:nvPr/>
        </p:nvCxnSpPr>
        <p:spPr bwMode="auto">
          <a:xfrm flipV="1">
            <a:off x="6742685" y="5347275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2" name="Straight Connector 461"/>
          <p:cNvCxnSpPr/>
          <p:nvPr/>
        </p:nvCxnSpPr>
        <p:spPr bwMode="auto">
          <a:xfrm>
            <a:off x="6858950" y="5115747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7" name="Straight Connector 466"/>
          <p:cNvCxnSpPr/>
          <p:nvPr/>
        </p:nvCxnSpPr>
        <p:spPr bwMode="auto">
          <a:xfrm flipH="1">
            <a:off x="4585949" y="5461165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8" name="Straight Connector 467"/>
          <p:cNvCxnSpPr/>
          <p:nvPr/>
        </p:nvCxnSpPr>
        <p:spPr bwMode="auto">
          <a:xfrm flipV="1">
            <a:off x="4469684" y="5347275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9" name="Straight Connector 468"/>
          <p:cNvCxnSpPr/>
          <p:nvPr/>
        </p:nvCxnSpPr>
        <p:spPr bwMode="auto">
          <a:xfrm>
            <a:off x="4585949" y="5115747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" name="Rectangle 105"/>
          <p:cNvSpPr/>
          <p:nvPr/>
        </p:nvSpPr>
        <p:spPr bwMode="auto">
          <a:xfrm>
            <a:off x="2302035" y="2133601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552225" y="2420690"/>
            <a:ext cx="42304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552225" y="2268633"/>
            <a:ext cx="42304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688855" y="2246150"/>
            <a:ext cx="227637" cy="36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001100" y="2425023"/>
            <a:ext cx="179352" cy="54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Delay 10"/>
          <p:cNvSpPr/>
          <p:nvPr/>
        </p:nvSpPr>
        <p:spPr bwMode="auto">
          <a:xfrm>
            <a:off x="2916492" y="2224218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Delay 11"/>
          <p:cNvSpPr/>
          <p:nvPr/>
        </p:nvSpPr>
        <p:spPr bwMode="auto">
          <a:xfrm>
            <a:off x="2916492" y="2383282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831884" y="2404765"/>
            <a:ext cx="84608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831884" y="2284781"/>
            <a:ext cx="84608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831884" y="2284781"/>
            <a:ext cx="0" cy="2399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831884" y="2380769"/>
            <a:ext cx="0" cy="2399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2831884" y="2308778"/>
            <a:ext cx="349007" cy="7199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2831884" y="2311292"/>
            <a:ext cx="349007" cy="6947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180891" y="2380769"/>
            <a:ext cx="0" cy="4479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180891" y="2265991"/>
            <a:ext cx="0" cy="4479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3173840" y="2260785"/>
            <a:ext cx="13803" cy="1073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001540" y="2260785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001838" y="2420690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Delay 23"/>
          <p:cNvSpPr/>
          <p:nvPr/>
        </p:nvSpPr>
        <p:spPr bwMode="auto">
          <a:xfrm>
            <a:off x="2590860" y="2204642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Delay 24"/>
          <p:cNvSpPr/>
          <p:nvPr/>
        </p:nvSpPr>
        <p:spPr bwMode="auto">
          <a:xfrm>
            <a:off x="2590883" y="2401990"/>
            <a:ext cx="84608" cy="8456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675909" y="2241209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676229" y="2439398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689712" y="2444246"/>
            <a:ext cx="227637" cy="36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2552225" y="2269237"/>
            <a:ext cx="399" cy="15137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31" idx="2"/>
          </p:cNvCxnSpPr>
          <p:nvPr/>
        </p:nvCxnSpPr>
        <p:spPr bwMode="auto">
          <a:xfrm flipH="1">
            <a:off x="2208542" y="2340424"/>
            <a:ext cx="336320" cy="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2544862" y="2335055"/>
            <a:ext cx="13803" cy="1073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576491" y="2461670"/>
            <a:ext cx="13803" cy="107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2364901" y="2466586"/>
            <a:ext cx="211258" cy="454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2092277" y="2226534"/>
            <a:ext cx="500916" cy="14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2365603" y="2227281"/>
            <a:ext cx="445" cy="240052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2208542" y="1995006"/>
            <a:ext cx="3229" cy="34603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5" name="Straight Connector 474"/>
          <p:cNvCxnSpPr/>
          <p:nvPr/>
        </p:nvCxnSpPr>
        <p:spPr bwMode="auto">
          <a:xfrm>
            <a:off x="1618387" y="5058252"/>
            <a:ext cx="196001" cy="118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6" name="Straight Connector 475"/>
          <p:cNvCxnSpPr/>
          <p:nvPr/>
        </p:nvCxnSpPr>
        <p:spPr bwMode="auto">
          <a:xfrm flipV="1">
            <a:off x="599721" y="5171352"/>
            <a:ext cx="1105719" cy="179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7" name="Straight Connector 476"/>
          <p:cNvCxnSpPr/>
          <p:nvPr/>
        </p:nvCxnSpPr>
        <p:spPr bwMode="auto">
          <a:xfrm flipV="1">
            <a:off x="1618738" y="4921078"/>
            <a:ext cx="3558" cy="14231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8" name="Delay 477"/>
          <p:cNvSpPr/>
          <p:nvPr/>
        </p:nvSpPr>
        <p:spPr bwMode="auto">
          <a:xfrm>
            <a:off x="1703219" y="5007758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479" name="Straight Connector 478"/>
          <p:cNvCxnSpPr/>
          <p:nvPr/>
        </p:nvCxnSpPr>
        <p:spPr bwMode="auto">
          <a:xfrm>
            <a:off x="785005" y="4983049"/>
            <a:ext cx="445129" cy="270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0" name="Straight Connector 479"/>
          <p:cNvCxnSpPr/>
          <p:nvPr/>
        </p:nvCxnSpPr>
        <p:spPr bwMode="auto">
          <a:xfrm flipV="1">
            <a:off x="944472" y="4851264"/>
            <a:ext cx="284045" cy="59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1" name="Delay 480"/>
          <p:cNvSpPr/>
          <p:nvPr/>
        </p:nvSpPr>
        <p:spPr bwMode="auto">
          <a:xfrm>
            <a:off x="1225258" y="4730628"/>
            <a:ext cx="304800" cy="361450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2" name="Oval 481"/>
          <p:cNvSpPr/>
          <p:nvPr/>
        </p:nvSpPr>
        <p:spPr bwMode="auto">
          <a:xfrm>
            <a:off x="875707" y="4803464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3" name="Oval 482"/>
          <p:cNvSpPr/>
          <p:nvPr/>
        </p:nvSpPr>
        <p:spPr bwMode="auto">
          <a:xfrm>
            <a:off x="690357" y="4935542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4" name="Oval 483"/>
          <p:cNvSpPr/>
          <p:nvPr/>
        </p:nvSpPr>
        <p:spPr bwMode="auto">
          <a:xfrm>
            <a:off x="599721" y="5125640"/>
            <a:ext cx="94648" cy="950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3701419" y="609976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D[2]</a:t>
            </a:r>
          </a:p>
        </p:txBody>
      </p:sp>
      <p:sp>
        <p:nvSpPr>
          <p:cNvPr id="488" name="TextBox 487"/>
          <p:cNvSpPr txBox="1"/>
          <p:nvPr/>
        </p:nvSpPr>
        <p:spPr>
          <a:xfrm>
            <a:off x="6110873" y="609600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D[1]</a:t>
            </a:r>
          </a:p>
        </p:txBody>
      </p:sp>
      <p:sp>
        <p:nvSpPr>
          <p:cNvPr id="489" name="TextBox 488"/>
          <p:cNvSpPr txBox="1"/>
          <p:nvPr/>
        </p:nvSpPr>
        <p:spPr>
          <a:xfrm>
            <a:off x="8383741" y="609600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D[0]</a:t>
            </a:r>
          </a:p>
        </p:txBody>
      </p:sp>
      <p:sp>
        <p:nvSpPr>
          <p:cNvPr id="494" name="TextBox 493"/>
          <p:cNvSpPr txBox="1"/>
          <p:nvPr/>
        </p:nvSpPr>
        <p:spPr>
          <a:xfrm>
            <a:off x="50973" y="91035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Addr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[1:0]</a:t>
            </a:r>
          </a:p>
        </p:txBody>
      </p:sp>
      <p:cxnSp>
        <p:nvCxnSpPr>
          <p:cNvPr id="510" name="Straight Connector 509"/>
          <p:cNvCxnSpPr/>
          <p:nvPr/>
        </p:nvCxnSpPr>
        <p:spPr bwMode="auto">
          <a:xfrm flipV="1">
            <a:off x="2326371" y="5392735"/>
            <a:ext cx="1338927" cy="164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1" name="Straight Connector 510"/>
          <p:cNvCxnSpPr/>
          <p:nvPr/>
        </p:nvCxnSpPr>
        <p:spPr bwMode="auto">
          <a:xfrm>
            <a:off x="3349741" y="5309432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2" name="Delay 511"/>
          <p:cNvSpPr/>
          <p:nvPr/>
        </p:nvSpPr>
        <p:spPr bwMode="auto">
          <a:xfrm>
            <a:off x="3472534" y="5253272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13" name="Straight Connector 512"/>
          <p:cNvCxnSpPr/>
          <p:nvPr/>
        </p:nvCxnSpPr>
        <p:spPr bwMode="auto">
          <a:xfrm>
            <a:off x="3353459" y="4920495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4" name="Straight Connector 513"/>
          <p:cNvCxnSpPr/>
          <p:nvPr/>
        </p:nvCxnSpPr>
        <p:spPr bwMode="auto">
          <a:xfrm>
            <a:off x="4714495" y="5383739"/>
            <a:ext cx="1357509" cy="319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5" name="Straight Connector 514"/>
          <p:cNvCxnSpPr/>
          <p:nvPr/>
        </p:nvCxnSpPr>
        <p:spPr bwMode="auto">
          <a:xfrm>
            <a:off x="5756447" y="5303635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6" name="Delay 515"/>
          <p:cNvSpPr/>
          <p:nvPr/>
        </p:nvSpPr>
        <p:spPr bwMode="auto">
          <a:xfrm>
            <a:off x="5879240" y="5247475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17" name="Straight Connector 516"/>
          <p:cNvCxnSpPr/>
          <p:nvPr/>
        </p:nvCxnSpPr>
        <p:spPr bwMode="auto">
          <a:xfrm>
            <a:off x="5760165" y="4914698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8" name="Straight Connector 517"/>
          <p:cNvCxnSpPr/>
          <p:nvPr/>
        </p:nvCxnSpPr>
        <p:spPr bwMode="auto">
          <a:xfrm>
            <a:off x="7053458" y="5386937"/>
            <a:ext cx="1285674" cy="3358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9" name="Straight Connector 518"/>
          <p:cNvCxnSpPr/>
          <p:nvPr/>
        </p:nvCxnSpPr>
        <p:spPr bwMode="auto">
          <a:xfrm>
            <a:off x="8023575" y="5306993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0" name="Delay 519"/>
          <p:cNvSpPr/>
          <p:nvPr/>
        </p:nvSpPr>
        <p:spPr bwMode="auto">
          <a:xfrm>
            <a:off x="8146368" y="5250833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21" name="Straight Connector 520"/>
          <p:cNvCxnSpPr/>
          <p:nvPr/>
        </p:nvCxnSpPr>
        <p:spPr bwMode="auto">
          <a:xfrm>
            <a:off x="8027293" y="4918056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9" name="Straight Connector 528"/>
          <p:cNvCxnSpPr/>
          <p:nvPr/>
        </p:nvCxnSpPr>
        <p:spPr bwMode="auto">
          <a:xfrm flipV="1">
            <a:off x="2357154" y="4318263"/>
            <a:ext cx="1338927" cy="164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0" name="Straight Connector 529"/>
          <p:cNvCxnSpPr/>
          <p:nvPr/>
        </p:nvCxnSpPr>
        <p:spPr bwMode="auto">
          <a:xfrm>
            <a:off x="3380524" y="4234960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1" name="Delay 530"/>
          <p:cNvSpPr/>
          <p:nvPr/>
        </p:nvSpPr>
        <p:spPr bwMode="auto">
          <a:xfrm>
            <a:off x="3503317" y="4178800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32" name="Straight Connector 531"/>
          <p:cNvCxnSpPr/>
          <p:nvPr/>
        </p:nvCxnSpPr>
        <p:spPr bwMode="auto">
          <a:xfrm>
            <a:off x="3384242" y="3846023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3" name="Straight Connector 532"/>
          <p:cNvCxnSpPr/>
          <p:nvPr/>
        </p:nvCxnSpPr>
        <p:spPr bwMode="auto">
          <a:xfrm>
            <a:off x="4745278" y="4309267"/>
            <a:ext cx="1357509" cy="319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4" name="Straight Connector 533"/>
          <p:cNvCxnSpPr/>
          <p:nvPr/>
        </p:nvCxnSpPr>
        <p:spPr bwMode="auto">
          <a:xfrm>
            <a:off x="5787230" y="4229163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5" name="Delay 534"/>
          <p:cNvSpPr/>
          <p:nvPr/>
        </p:nvSpPr>
        <p:spPr bwMode="auto">
          <a:xfrm>
            <a:off x="5910023" y="4173003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36" name="Straight Connector 535"/>
          <p:cNvCxnSpPr/>
          <p:nvPr/>
        </p:nvCxnSpPr>
        <p:spPr bwMode="auto">
          <a:xfrm>
            <a:off x="5790948" y="3840226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7" name="Straight Connector 536"/>
          <p:cNvCxnSpPr/>
          <p:nvPr/>
        </p:nvCxnSpPr>
        <p:spPr bwMode="auto">
          <a:xfrm>
            <a:off x="7084241" y="4312465"/>
            <a:ext cx="1285674" cy="3358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8" name="Straight Connector 537"/>
          <p:cNvCxnSpPr/>
          <p:nvPr/>
        </p:nvCxnSpPr>
        <p:spPr bwMode="auto">
          <a:xfrm>
            <a:off x="8054358" y="4232521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9" name="Delay 538"/>
          <p:cNvSpPr/>
          <p:nvPr/>
        </p:nvSpPr>
        <p:spPr bwMode="auto">
          <a:xfrm>
            <a:off x="8177151" y="4176361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40" name="Straight Connector 539"/>
          <p:cNvCxnSpPr/>
          <p:nvPr/>
        </p:nvCxnSpPr>
        <p:spPr bwMode="auto">
          <a:xfrm>
            <a:off x="8058076" y="3843584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1" name="Straight Connector 540"/>
          <p:cNvCxnSpPr/>
          <p:nvPr/>
        </p:nvCxnSpPr>
        <p:spPr bwMode="auto">
          <a:xfrm flipV="1">
            <a:off x="2366477" y="3251360"/>
            <a:ext cx="1338927" cy="164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2" name="Straight Connector 541"/>
          <p:cNvCxnSpPr/>
          <p:nvPr/>
        </p:nvCxnSpPr>
        <p:spPr bwMode="auto">
          <a:xfrm>
            <a:off x="3389847" y="3168057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3" name="Delay 542"/>
          <p:cNvSpPr/>
          <p:nvPr/>
        </p:nvSpPr>
        <p:spPr bwMode="auto">
          <a:xfrm>
            <a:off x="3512640" y="3111897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44" name="Straight Connector 543"/>
          <p:cNvCxnSpPr/>
          <p:nvPr/>
        </p:nvCxnSpPr>
        <p:spPr bwMode="auto">
          <a:xfrm>
            <a:off x="3393565" y="2779120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5" name="Straight Connector 544"/>
          <p:cNvCxnSpPr/>
          <p:nvPr/>
        </p:nvCxnSpPr>
        <p:spPr bwMode="auto">
          <a:xfrm>
            <a:off x="4754601" y="3242364"/>
            <a:ext cx="1357509" cy="319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6" name="Straight Connector 545"/>
          <p:cNvCxnSpPr/>
          <p:nvPr/>
        </p:nvCxnSpPr>
        <p:spPr bwMode="auto">
          <a:xfrm>
            <a:off x="5796553" y="3162260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7" name="Delay 546"/>
          <p:cNvSpPr/>
          <p:nvPr/>
        </p:nvSpPr>
        <p:spPr bwMode="auto">
          <a:xfrm>
            <a:off x="5919346" y="3106100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48" name="Straight Connector 547"/>
          <p:cNvCxnSpPr/>
          <p:nvPr/>
        </p:nvCxnSpPr>
        <p:spPr bwMode="auto">
          <a:xfrm>
            <a:off x="5800271" y="2773323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9" name="Straight Connector 548"/>
          <p:cNvCxnSpPr/>
          <p:nvPr/>
        </p:nvCxnSpPr>
        <p:spPr bwMode="auto">
          <a:xfrm>
            <a:off x="7093564" y="3245562"/>
            <a:ext cx="1285674" cy="3358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0" name="Straight Connector 549"/>
          <p:cNvCxnSpPr/>
          <p:nvPr/>
        </p:nvCxnSpPr>
        <p:spPr bwMode="auto">
          <a:xfrm>
            <a:off x="8063681" y="3165618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1" name="Delay 550"/>
          <p:cNvSpPr/>
          <p:nvPr/>
        </p:nvSpPr>
        <p:spPr bwMode="auto">
          <a:xfrm>
            <a:off x="8186474" y="3109458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52" name="Straight Connector 551"/>
          <p:cNvCxnSpPr/>
          <p:nvPr/>
        </p:nvCxnSpPr>
        <p:spPr bwMode="auto">
          <a:xfrm>
            <a:off x="8067399" y="2776681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3" name="Straight Connector 552"/>
          <p:cNvCxnSpPr>
            <a:stCxn id="11" idx="3"/>
          </p:cNvCxnSpPr>
          <p:nvPr/>
        </p:nvCxnSpPr>
        <p:spPr bwMode="auto">
          <a:xfrm>
            <a:off x="3001100" y="2266498"/>
            <a:ext cx="713528" cy="420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4" name="Straight Connector 553"/>
          <p:cNvCxnSpPr/>
          <p:nvPr/>
        </p:nvCxnSpPr>
        <p:spPr bwMode="auto">
          <a:xfrm>
            <a:off x="3399071" y="2187397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5" name="Delay 554"/>
          <p:cNvSpPr/>
          <p:nvPr/>
        </p:nvSpPr>
        <p:spPr bwMode="auto">
          <a:xfrm>
            <a:off x="3521864" y="2131237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56" name="Straight Connector 555"/>
          <p:cNvCxnSpPr/>
          <p:nvPr/>
        </p:nvCxnSpPr>
        <p:spPr bwMode="auto">
          <a:xfrm>
            <a:off x="3402789" y="1798460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7" name="Straight Connector 556"/>
          <p:cNvCxnSpPr/>
          <p:nvPr/>
        </p:nvCxnSpPr>
        <p:spPr bwMode="auto">
          <a:xfrm>
            <a:off x="4763825" y="2261704"/>
            <a:ext cx="1357509" cy="3199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8" name="Straight Connector 557"/>
          <p:cNvCxnSpPr/>
          <p:nvPr/>
        </p:nvCxnSpPr>
        <p:spPr bwMode="auto">
          <a:xfrm>
            <a:off x="5805777" y="2181600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9" name="Delay 558"/>
          <p:cNvSpPr/>
          <p:nvPr/>
        </p:nvSpPr>
        <p:spPr bwMode="auto">
          <a:xfrm>
            <a:off x="5928570" y="2125440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60" name="Straight Connector 559"/>
          <p:cNvCxnSpPr/>
          <p:nvPr/>
        </p:nvCxnSpPr>
        <p:spPr bwMode="auto">
          <a:xfrm>
            <a:off x="5809495" y="1792663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1" name="Straight Connector 560"/>
          <p:cNvCxnSpPr/>
          <p:nvPr/>
        </p:nvCxnSpPr>
        <p:spPr bwMode="auto">
          <a:xfrm>
            <a:off x="7102788" y="2264902"/>
            <a:ext cx="1285674" cy="3358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2" name="Straight Connector 561"/>
          <p:cNvCxnSpPr/>
          <p:nvPr/>
        </p:nvCxnSpPr>
        <p:spPr bwMode="auto">
          <a:xfrm>
            <a:off x="8072905" y="2184958"/>
            <a:ext cx="323590" cy="119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3" name="Delay 562"/>
          <p:cNvSpPr/>
          <p:nvPr/>
        </p:nvSpPr>
        <p:spPr bwMode="auto">
          <a:xfrm>
            <a:off x="8195698" y="2128798"/>
            <a:ext cx="224786" cy="215977"/>
          </a:xfrm>
          <a:prstGeom prst="flowChartDelay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64" name="Straight Connector 563"/>
          <p:cNvCxnSpPr/>
          <p:nvPr/>
        </p:nvCxnSpPr>
        <p:spPr bwMode="auto">
          <a:xfrm>
            <a:off x="8076623" y="1796021"/>
            <a:ext cx="3211" cy="39595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7" name="Group 286"/>
          <p:cNvGrpSpPr/>
          <p:nvPr/>
        </p:nvGrpSpPr>
        <p:grpSpPr>
          <a:xfrm>
            <a:off x="2092277" y="2978854"/>
            <a:ext cx="1211032" cy="552240"/>
            <a:chOff x="1485900" y="2549912"/>
            <a:chExt cx="1446187" cy="821455"/>
          </a:xfrm>
        </p:grpSpPr>
        <p:grpSp>
          <p:nvGrpSpPr>
            <p:cNvPr id="292" name="Group 291"/>
            <p:cNvGrpSpPr/>
            <p:nvPr/>
          </p:nvGrpSpPr>
          <p:grpSpPr>
            <a:xfrm>
              <a:off x="1485900" y="2549912"/>
              <a:ext cx="1308062" cy="731170"/>
              <a:chOff x="1485900" y="2549912"/>
              <a:chExt cx="1435811" cy="1076362"/>
            </a:xfrm>
          </p:grpSpPr>
          <p:grpSp>
            <p:nvGrpSpPr>
              <p:cNvPr id="293" name="Group 292"/>
              <p:cNvGrpSpPr/>
              <p:nvPr/>
            </p:nvGrpSpPr>
            <p:grpSpPr>
              <a:xfrm>
                <a:off x="1485900" y="3008963"/>
                <a:ext cx="1435811" cy="617311"/>
                <a:chOff x="-418333" y="2438400"/>
                <a:chExt cx="7892141" cy="2685534"/>
              </a:xfrm>
            </p:grpSpPr>
            <p:cxnSp>
              <p:nvCxnSpPr>
                <p:cNvPr id="295" name="Straight Connector 294"/>
                <p:cNvCxnSpPr/>
                <p:nvPr/>
              </p:nvCxnSpPr>
              <p:spPr bwMode="auto">
                <a:xfrm>
                  <a:off x="2895600" y="4496535"/>
                  <a:ext cx="304800" cy="0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6" name="Straight Connector 295"/>
                <p:cNvCxnSpPr/>
                <p:nvPr/>
              </p:nvCxnSpPr>
              <p:spPr bwMode="auto">
                <a:xfrm>
                  <a:off x="2895600" y="3048000"/>
                  <a:ext cx="304800" cy="0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7" name="Straight Connector 296"/>
                <p:cNvCxnSpPr/>
                <p:nvPr/>
              </p:nvCxnSpPr>
              <p:spPr bwMode="auto">
                <a:xfrm>
                  <a:off x="3880022" y="2833816"/>
                  <a:ext cx="1640132" cy="3469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9" name="Straight Connector 298"/>
                <p:cNvCxnSpPr/>
                <p:nvPr/>
              </p:nvCxnSpPr>
              <p:spPr bwMode="auto">
                <a:xfrm flipV="1">
                  <a:off x="6129755" y="4537806"/>
                  <a:ext cx="1292238" cy="5146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0" name="Delay 299"/>
                <p:cNvSpPr/>
                <p:nvPr/>
              </p:nvSpPr>
              <p:spPr bwMode="auto">
                <a:xfrm>
                  <a:off x="5520152" y="2624887"/>
                  <a:ext cx="609600" cy="805543"/>
                </a:xfrm>
                <a:prstGeom prst="flowChartDelay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01" name="Delay 300"/>
                <p:cNvSpPr/>
                <p:nvPr/>
              </p:nvSpPr>
              <p:spPr bwMode="auto">
                <a:xfrm>
                  <a:off x="5520154" y="4140178"/>
                  <a:ext cx="609600" cy="805543"/>
                </a:xfrm>
                <a:prstGeom prst="flowChartDelay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cxnSp>
              <p:nvCxnSpPr>
                <p:cNvPr id="302" name="Straight Connector 301"/>
                <p:cNvCxnSpPr/>
                <p:nvPr/>
              </p:nvCxnSpPr>
              <p:spPr bwMode="auto">
                <a:xfrm>
                  <a:off x="4910554" y="4344831"/>
                  <a:ext cx="609600" cy="0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3" name="Straight Connector 302"/>
                <p:cNvCxnSpPr/>
                <p:nvPr/>
              </p:nvCxnSpPr>
              <p:spPr bwMode="auto">
                <a:xfrm>
                  <a:off x="4910554" y="3201831"/>
                  <a:ext cx="609600" cy="0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4" name="Straight Connector 303"/>
                <p:cNvCxnSpPr/>
                <p:nvPr/>
              </p:nvCxnSpPr>
              <p:spPr bwMode="auto">
                <a:xfrm>
                  <a:off x="4910554" y="3201831"/>
                  <a:ext cx="0" cy="228599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5" name="Straight Connector 304"/>
                <p:cNvCxnSpPr/>
                <p:nvPr/>
              </p:nvCxnSpPr>
              <p:spPr bwMode="auto">
                <a:xfrm>
                  <a:off x="4910554" y="4116232"/>
                  <a:ext cx="0" cy="228599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6" name="Straight Connector 305"/>
                <p:cNvCxnSpPr/>
                <p:nvPr/>
              </p:nvCxnSpPr>
              <p:spPr bwMode="auto">
                <a:xfrm flipH="1" flipV="1">
                  <a:off x="4910554" y="3430430"/>
                  <a:ext cx="2514600" cy="685802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7" name="Straight Connector 306"/>
                <p:cNvCxnSpPr/>
                <p:nvPr/>
              </p:nvCxnSpPr>
              <p:spPr bwMode="auto">
                <a:xfrm flipV="1">
                  <a:off x="4910554" y="3454376"/>
                  <a:ext cx="2514600" cy="661855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8" name="Straight Connector 307"/>
                <p:cNvCxnSpPr/>
                <p:nvPr/>
              </p:nvCxnSpPr>
              <p:spPr bwMode="auto">
                <a:xfrm>
                  <a:off x="7425154" y="4116231"/>
                  <a:ext cx="0" cy="426718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9" name="Straight Connector 308"/>
                <p:cNvCxnSpPr/>
                <p:nvPr/>
              </p:nvCxnSpPr>
              <p:spPr bwMode="auto">
                <a:xfrm>
                  <a:off x="7425154" y="3022832"/>
                  <a:ext cx="0" cy="426718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10" name="Oval 309"/>
                <p:cNvSpPr/>
                <p:nvPr/>
              </p:nvSpPr>
              <p:spPr bwMode="auto">
                <a:xfrm>
                  <a:off x="7374354" y="2973231"/>
                  <a:ext cx="99454" cy="1022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11" name="Oval 310"/>
                <p:cNvSpPr/>
                <p:nvPr/>
              </p:nvSpPr>
              <p:spPr bwMode="auto">
                <a:xfrm>
                  <a:off x="6132929" y="2973231"/>
                  <a:ext cx="99454" cy="102296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12" name="Oval 311"/>
                <p:cNvSpPr/>
                <p:nvPr/>
              </p:nvSpPr>
              <p:spPr bwMode="auto">
                <a:xfrm>
                  <a:off x="6135075" y="4496535"/>
                  <a:ext cx="99454" cy="102296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13" name="Delay 312"/>
                <p:cNvSpPr/>
                <p:nvPr/>
              </p:nvSpPr>
              <p:spPr bwMode="auto">
                <a:xfrm>
                  <a:off x="3173968" y="2438400"/>
                  <a:ext cx="609600" cy="805543"/>
                </a:xfrm>
                <a:prstGeom prst="flowChartDelay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14" name="Delay 313"/>
                <p:cNvSpPr/>
                <p:nvPr/>
              </p:nvSpPr>
              <p:spPr bwMode="auto">
                <a:xfrm>
                  <a:off x="3174130" y="4318391"/>
                  <a:ext cx="609600" cy="805543"/>
                </a:xfrm>
                <a:prstGeom prst="flowChartDelay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15" name="Oval 314"/>
                <p:cNvSpPr/>
                <p:nvPr/>
              </p:nvSpPr>
              <p:spPr bwMode="auto">
                <a:xfrm>
                  <a:off x="3786746" y="2786744"/>
                  <a:ext cx="99454" cy="102296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16" name="Oval 315"/>
                <p:cNvSpPr/>
                <p:nvPr/>
              </p:nvSpPr>
              <p:spPr bwMode="auto">
                <a:xfrm>
                  <a:off x="3789051" y="4674748"/>
                  <a:ext cx="99454" cy="102296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cxnSp>
              <p:nvCxnSpPr>
                <p:cNvPr id="317" name="Straight Connector 316"/>
                <p:cNvCxnSpPr/>
                <p:nvPr/>
              </p:nvCxnSpPr>
              <p:spPr bwMode="auto">
                <a:xfrm>
                  <a:off x="3886200" y="4720931"/>
                  <a:ext cx="1640132" cy="3469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8" name="Straight Connector 317"/>
                <p:cNvCxnSpPr/>
                <p:nvPr/>
              </p:nvCxnSpPr>
              <p:spPr bwMode="auto">
                <a:xfrm flipV="1">
                  <a:off x="2895600" y="3053751"/>
                  <a:ext cx="2875" cy="1442050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9" name="Straight Connector 318"/>
                <p:cNvCxnSpPr>
                  <a:stCxn id="313" idx="2"/>
                </p:cNvCxnSpPr>
                <p:nvPr/>
              </p:nvCxnSpPr>
              <p:spPr bwMode="auto">
                <a:xfrm flipH="1">
                  <a:off x="419356" y="3731897"/>
                  <a:ext cx="2423196" cy="0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0" name="Oval 319"/>
                <p:cNvSpPr/>
                <p:nvPr/>
              </p:nvSpPr>
              <p:spPr bwMode="auto">
                <a:xfrm>
                  <a:off x="2842550" y="3680750"/>
                  <a:ext cx="99454" cy="1022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321" name="Oval 320"/>
                <p:cNvSpPr/>
                <p:nvPr/>
              </p:nvSpPr>
              <p:spPr bwMode="auto">
                <a:xfrm>
                  <a:off x="3070440" y="4886924"/>
                  <a:ext cx="99454" cy="102296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cxnSp>
              <p:nvCxnSpPr>
                <p:cNvPr id="322" name="Straight Connector 321"/>
                <p:cNvCxnSpPr/>
                <p:nvPr/>
              </p:nvCxnSpPr>
              <p:spPr bwMode="auto">
                <a:xfrm flipV="1">
                  <a:off x="1545931" y="4933750"/>
                  <a:ext cx="1522119" cy="4322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3" name="Straight Connector 322"/>
                <p:cNvCxnSpPr/>
                <p:nvPr/>
              </p:nvCxnSpPr>
              <p:spPr bwMode="auto">
                <a:xfrm flipV="1">
                  <a:off x="-418333" y="2646948"/>
                  <a:ext cx="3609108" cy="1366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4" name="Straight Connector 323"/>
                <p:cNvCxnSpPr/>
                <p:nvPr/>
              </p:nvCxnSpPr>
              <p:spPr bwMode="auto">
                <a:xfrm flipH="1" flipV="1">
                  <a:off x="1550984" y="2654061"/>
                  <a:ext cx="3208" cy="2286802"/>
                </a:xfrm>
                <a:prstGeom prst="line">
                  <a:avLst/>
                </a:prstGeom>
                <a:solidFill>
                  <a:srgbClr val="C0C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94" name="Straight Connector 293"/>
              <p:cNvCxnSpPr/>
              <p:nvPr/>
            </p:nvCxnSpPr>
            <p:spPr bwMode="auto">
              <a:xfrm>
                <a:off x="1638300" y="2549912"/>
                <a:ext cx="4233" cy="757732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1" name="Rectangle 290"/>
            <p:cNvSpPr/>
            <p:nvPr/>
          </p:nvSpPr>
          <p:spPr bwMode="auto">
            <a:xfrm>
              <a:off x="1736388" y="2756071"/>
              <a:ext cx="1195699" cy="6152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39" name="Rectangle 338"/>
          <p:cNvSpPr/>
          <p:nvPr/>
        </p:nvSpPr>
        <p:spPr bwMode="auto">
          <a:xfrm>
            <a:off x="6972496" y="3117448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0" name="Rectangle 339"/>
          <p:cNvSpPr/>
          <p:nvPr/>
        </p:nvSpPr>
        <p:spPr bwMode="auto">
          <a:xfrm>
            <a:off x="4699495" y="3117448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9" name="Rectangle 358"/>
          <p:cNvSpPr/>
          <p:nvPr/>
        </p:nvSpPr>
        <p:spPr bwMode="auto">
          <a:xfrm>
            <a:off x="2302035" y="4173620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6" name="Rectangle 405"/>
          <p:cNvSpPr/>
          <p:nvPr/>
        </p:nvSpPr>
        <p:spPr bwMode="auto">
          <a:xfrm>
            <a:off x="6972496" y="4173619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7" name="Rectangle 406"/>
          <p:cNvSpPr/>
          <p:nvPr/>
        </p:nvSpPr>
        <p:spPr bwMode="auto">
          <a:xfrm>
            <a:off x="4699495" y="4173619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6" name="Rectangle 425"/>
          <p:cNvSpPr/>
          <p:nvPr/>
        </p:nvSpPr>
        <p:spPr bwMode="auto">
          <a:xfrm>
            <a:off x="2281982" y="5254343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3" name="Rectangle 472"/>
          <p:cNvSpPr/>
          <p:nvPr/>
        </p:nvSpPr>
        <p:spPr bwMode="auto">
          <a:xfrm>
            <a:off x="6952443" y="5254342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" name="Rectangle 473"/>
          <p:cNvSpPr/>
          <p:nvPr/>
        </p:nvSpPr>
        <p:spPr bwMode="auto">
          <a:xfrm>
            <a:off x="4679442" y="5254342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5" name="Rectangle 234"/>
          <p:cNvSpPr/>
          <p:nvPr/>
        </p:nvSpPr>
        <p:spPr bwMode="auto">
          <a:xfrm>
            <a:off x="6972496" y="2133600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4699495" y="2133600"/>
            <a:ext cx="1001274" cy="4136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70" name="Straight Connector 569"/>
          <p:cNvCxnSpPr>
            <a:stCxn id="555" idx="3"/>
          </p:cNvCxnSpPr>
          <p:nvPr/>
        </p:nvCxnSpPr>
        <p:spPr bwMode="auto">
          <a:xfrm flipV="1">
            <a:off x="3746650" y="2239225"/>
            <a:ext cx="323492" cy="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5" name="Straight Connector 574"/>
          <p:cNvCxnSpPr>
            <a:stCxn id="543" idx="3"/>
          </p:cNvCxnSpPr>
          <p:nvPr/>
        </p:nvCxnSpPr>
        <p:spPr bwMode="auto">
          <a:xfrm flipV="1">
            <a:off x="3737426" y="3215539"/>
            <a:ext cx="291245" cy="434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8" name="Straight Connector 577"/>
          <p:cNvCxnSpPr/>
          <p:nvPr/>
        </p:nvCxnSpPr>
        <p:spPr bwMode="auto">
          <a:xfrm flipV="1">
            <a:off x="4061303" y="2231421"/>
            <a:ext cx="0" cy="351664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1" name="Straight Connector 580"/>
          <p:cNvCxnSpPr/>
          <p:nvPr/>
        </p:nvCxnSpPr>
        <p:spPr bwMode="auto">
          <a:xfrm flipH="1" flipV="1">
            <a:off x="4023626" y="3208066"/>
            <a:ext cx="1061" cy="254000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8" name="Straight Connector 587"/>
          <p:cNvCxnSpPr>
            <a:stCxn id="531" idx="3"/>
          </p:cNvCxnSpPr>
          <p:nvPr/>
        </p:nvCxnSpPr>
        <p:spPr bwMode="auto">
          <a:xfrm flipV="1">
            <a:off x="3728103" y="4284518"/>
            <a:ext cx="253110" cy="227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1" name="Straight Connector 590"/>
          <p:cNvCxnSpPr/>
          <p:nvPr/>
        </p:nvCxnSpPr>
        <p:spPr bwMode="auto">
          <a:xfrm flipH="1" flipV="1">
            <a:off x="3980850" y="4287512"/>
            <a:ext cx="1791" cy="146055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6" name="Straight Connector 595"/>
          <p:cNvCxnSpPr>
            <a:stCxn id="512" idx="3"/>
          </p:cNvCxnSpPr>
          <p:nvPr/>
        </p:nvCxnSpPr>
        <p:spPr bwMode="auto">
          <a:xfrm flipV="1">
            <a:off x="3697320" y="5358245"/>
            <a:ext cx="249256" cy="301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9" name="Straight Connector 598"/>
          <p:cNvCxnSpPr/>
          <p:nvPr/>
        </p:nvCxnSpPr>
        <p:spPr bwMode="auto">
          <a:xfrm flipH="1">
            <a:off x="3943113" y="5362285"/>
            <a:ext cx="2352" cy="387352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23" name="Picture 6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96" y="5646226"/>
            <a:ext cx="351694" cy="344628"/>
          </a:xfrm>
          <a:prstGeom prst="rect">
            <a:avLst/>
          </a:prstGeom>
        </p:spPr>
      </p:pic>
      <p:cxnSp>
        <p:nvCxnSpPr>
          <p:cNvPr id="626" name="Straight Connector 625"/>
          <p:cNvCxnSpPr/>
          <p:nvPr/>
        </p:nvCxnSpPr>
        <p:spPr bwMode="auto">
          <a:xfrm flipV="1">
            <a:off x="6155836" y="2228038"/>
            <a:ext cx="323492" cy="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7" name="Straight Connector 626"/>
          <p:cNvCxnSpPr/>
          <p:nvPr/>
        </p:nvCxnSpPr>
        <p:spPr bwMode="auto">
          <a:xfrm flipV="1">
            <a:off x="6146612" y="3204352"/>
            <a:ext cx="291245" cy="434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8" name="Straight Connector 627"/>
          <p:cNvCxnSpPr/>
          <p:nvPr/>
        </p:nvCxnSpPr>
        <p:spPr bwMode="auto">
          <a:xfrm flipV="1">
            <a:off x="6470489" y="2220234"/>
            <a:ext cx="0" cy="351664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9" name="Straight Connector 628"/>
          <p:cNvCxnSpPr/>
          <p:nvPr/>
        </p:nvCxnSpPr>
        <p:spPr bwMode="auto">
          <a:xfrm flipH="1" flipV="1">
            <a:off x="6432812" y="3196879"/>
            <a:ext cx="1061" cy="254000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0" name="Straight Connector 629"/>
          <p:cNvCxnSpPr/>
          <p:nvPr/>
        </p:nvCxnSpPr>
        <p:spPr bwMode="auto">
          <a:xfrm flipV="1">
            <a:off x="6137289" y="4273331"/>
            <a:ext cx="253110" cy="227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1" name="Straight Connector 630"/>
          <p:cNvCxnSpPr/>
          <p:nvPr/>
        </p:nvCxnSpPr>
        <p:spPr bwMode="auto">
          <a:xfrm flipH="1" flipV="1">
            <a:off x="6390036" y="4276325"/>
            <a:ext cx="1791" cy="146055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2" name="Straight Connector 631"/>
          <p:cNvCxnSpPr/>
          <p:nvPr/>
        </p:nvCxnSpPr>
        <p:spPr bwMode="auto">
          <a:xfrm flipV="1">
            <a:off x="6106506" y="5347058"/>
            <a:ext cx="249256" cy="301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3" name="Straight Connector 632"/>
          <p:cNvCxnSpPr/>
          <p:nvPr/>
        </p:nvCxnSpPr>
        <p:spPr bwMode="auto">
          <a:xfrm flipH="1">
            <a:off x="6352299" y="5351098"/>
            <a:ext cx="2352" cy="387352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34" name="Picture 6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82" y="5635039"/>
            <a:ext cx="351694" cy="344628"/>
          </a:xfrm>
          <a:prstGeom prst="rect">
            <a:avLst/>
          </a:prstGeom>
        </p:spPr>
      </p:pic>
      <p:cxnSp>
        <p:nvCxnSpPr>
          <p:cNvPr id="635" name="Straight Connector 634"/>
          <p:cNvCxnSpPr/>
          <p:nvPr/>
        </p:nvCxnSpPr>
        <p:spPr bwMode="auto">
          <a:xfrm flipV="1">
            <a:off x="8432554" y="2244271"/>
            <a:ext cx="323492" cy="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6" name="Straight Connector 635"/>
          <p:cNvCxnSpPr/>
          <p:nvPr/>
        </p:nvCxnSpPr>
        <p:spPr bwMode="auto">
          <a:xfrm flipV="1">
            <a:off x="8423330" y="3220585"/>
            <a:ext cx="291245" cy="434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7" name="Straight Connector 636"/>
          <p:cNvCxnSpPr/>
          <p:nvPr/>
        </p:nvCxnSpPr>
        <p:spPr bwMode="auto">
          <a:xfrm flipV="1">
            <a:off x="8747207" y="2236467"/>
            <a:ext cx="0" cy="351664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8" name="Straight Connector 637"/>
          <p:cNvCxnSpPr/>
          <p:nvPr/>
        </p:nvCxnSpPr>
        <p:spPr bwMode="auto">
          <a:xfrm flipH="1" flipV="1">
            <a:off x="8709530" y="3213112"/>
            <a:ext cx="1061" cy="254000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9" name="Straight Connector 638"/>
          <p:cNvCxnSpPr/>
          <p:nvPr/>
        </p:nvCxnSpPr>
        <p:spPr bwMode="auto">
          <a:xfrm flipV="1">
            <a:off x="8414007" y="4289564"/>
            <a:ext cx="253110" cy="2271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0" name="Straight Connector 639"/>
          <p:cNvCxnSpPr/>
          <p:nvPr/>
        </p:nvCxnSpPr>
        <p:spPr bwMode="auto">
          <a:xfrm flipH="1" flipV="1">
            <a:off x="8666754" y="4292558"/>
            <a:ext cx="1791" cy="1460555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1" name="Straight Connector 640"/>
          <p:cNvCxnSpPr/>
          <p:nvPr/>
        </p:nvCxnSpPr>
        <p:spPr bwMode="auto">
          <a:xfrm flipV="1">
            <a:off x="8383224" y="5363291"/>
            <a:ext cx="249256" cy="3016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2" name="Straight Connector 641"/>
          <p:cNvCxnSpPr/>
          <p:nvPr/>
        </p:nvCxnSpPr>
        <p:spPr bwMode="auto">
          <a:xfrm flipH="1">
            <a:off x="8629017" y="5367331"/>
            <a:ext cx="2352" cy="387352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43" name="Picture 6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00" y="5651272"/>
            <a:ext cx="351694" cy="344628"/>
          </a:xfrm>
          <a:prstGeom prst="rect">
            <a:avLst/>
          </a:prstGeom>
        </p:spPr>
      </p:pic>
      <p:cxnSp>
        <p:nvCxnSpPr>
          <p:cNvPr id="644" name="Straight Connector 643"/>
          <p:cNvCxnSpPr>
            <a:stCxn id="487" idx="0"/>
            <a:endCxn id="623" idx="2"/>
          </p:cNvCxnSpPr>
          <p:nvPr/>
        </p:nvCxnSpPr>
        <p:spPr bwMode="auto">
          <a:xfrm flipH="1" flipV="1">
            <a:off x="4003343" y="5990854"/>
            <a:ext cx="20440" cy="108907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7" name="Straight Connector 646"/>
          <p:cNvCxnSpPr>
            <a:stCxn id="488" idx="0"/>
            <a:endCxn id="634" idx="2"/>
          </p:cNvCxnSpPr>
          <p:nvPr/>
        </p:nvCxnSpPr>
        <p:spPr bwMode="auto">
          <a:xfrm flipH="1" flipV="1">
            <a:off x="6412529" y="5979667"/>
            <a:ext cx="20708" cy="116333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0" name="Straight Connector 649"/>
          <p:cNvCxnSpPr>
            <a:stCxn id="489" idx="0"/>
            <a:endCxn id="643" idx="2"/>
          </p:cNvCxnSpPr>
          <p:nvPr/>
        </p:nvCxnSpPr>
        <p:spPr bwMode="auto">
          <a:xfrm flipH="1" flipV="1">
            <a:off x="8689247" y="5995900"/>
            <a:ext cx="16858" cy="100100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3" name="Straight Connector 652"/>
          <p:cNvCxnSpPr/>
          <p:nvPr/>
        </p:nvCxnSpPr>
        <p:spPr bwMode="auto">
          <a:xfrm flipV="1">
            <a:off x="488363" y="1707045"/>
            <a:ext cx="172421" cy="3508"/>
          </a:xfrm>
          <a:prstGeom prst="line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6" name="TextBox 655"/>
          <p:cNvSpPr txBox="1"/>
          <p:nvPr/>
        </p:nvSpPr>
        <p:spPr>
          <a:xfrm>
            <a:off x="9489" y="1525887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WE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5" name="Oval 324"/>
          <p:cNvSpPr/>
          <p:nvPr/>
        </p:nvSpPr>
        <p:spPr bwMode="auto">
          <a:xfrm>
            <a:off x="1146959" y="1680538"/>
            <a:ext cx="94648" cy="9501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9" name="Oval 328"/>
          <p:cNvSpPr/>
          <p:nvPr/>
        </p:nvSpPr>
        <p:spPr bwMode="auto">
          <a:xfrm>
            <a:off x="1146749" y="1811939"/>
            <a:ext cx="94648" cy="9501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0" name="Oval 329"/>
          <p:cNvSpPr/>
          <p:nvPr/>
        </p:nvSpPr>
        <p:spPr bwMode="auto">
          <a:xfrm>
            <a:off x="1145658" y="2798648"/>
            <a:ext cx="94648" cy="9501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1" name="Oval 330"/>
          <p:cNvSpPr/>
          <p:nvPr/>
        </p:nvSpPr>
        <p:spPr bwMode="auto">
          <a:xfrm>
            <a:off x="1145214" y="3723974"/>
            <a:ext cx="94648" cy="9501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51246" y="5620480"/>
            <a:ext cx="209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mbria" charset="0"/>
                <a:cs typeface="Cambria" charset="0"/>
              </a:rPr>
              <a:t>Address Decoder</a:t>
            </a:r>
          </a:p>
        </p:txBody>
      </p:sp>
      <p:cxnSp>
        <p:nvCxnSpPr>
          <p:cNvPr id="337" name="Straight Arrow Connector 336"/>
          <p:cNvCxnSpPr/>
          <p:nvPr/>
        </p:nvCxnSpPr>
        <p:spPr bwMode="auto">
          <a:xfrm flipH="1">
            <a:off x="1377040" y="5306479"/>
            <a:ext cx="89886" cy="314001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3" name="Straight Arrow Connector 352"/>
          <p:cNvCxnSpPr/>
          <p:nvPr/>
        </p:nvCxnSpPr>
        <p:spPr bwMode="auto">
          <a:xfrm flipH="1">
            <a:off x="3303309" y="6043891"/>
            <a:ext cx="558639" cy="186599"/>
          </a:xfrm>
          <a:prstGeom prst="straightConnector1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4" name="TextBox 353"/>
          <p:cNvSpPr txBox="1"/>
          <p:nvPr/>
        </p:nvSpPr>
        <p:spPr>
          <a:xfrm>
            <a:off x="2029703" y="6143443"/>
            <a:ext cx="1442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mbria" charset="0"/>
                <a:cs typeface="Cambria" charset="0"/>
              </a:rPr>
              <a:t>Multiplexer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B460C-C00B-C146-8B4F-C32C4CF797C6}"/>
              </a:ext>
            </a:extLst>
          </p:cNvPr>
          <p:cNvSpPr txBox="1"/>
          <p:nvPr/>
        </p:nvSpPr>
        <p:spPr>
          <a:xfrm>
            <a:off x="169278" y="6510054"/>
            <a:ext cx="193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DDCA Lecture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1EF80-326D-A7C8-B490-3165E36BE3D5}"/>
              </a:ext>
            </a:extLst>
          </p:cNvPr>
          <p:cNvSpPr txBox="1"/>
          <p:nvPr/>
        </p:nvSpPr>
        <p:spPr>
          <a:xfrm>
            <a:off x="2092277" y="6580185"/>
            <a:ext cx="6498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https://www.youtube.com/watch?v=AFK2nL8aaZk&amp;list=PL5Q2soXY2Zi-EImKxYYY1SZuGiOAOBKaf&amp;index=6</a:t>
            </a:r>
            <a:r>
              <a:rPr lang="en-US" sz="1000" dirty="0">
                <a:solidFill>
                  <a:srgbClr val="0432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6246517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1248508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Memory Arrays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Two-dimensional array of bit cells </a:t>
            </a:r>
          </a:p>
          <a:p>
            <a:pPr lvl="1"/>
            <a:r>
              <a:rPr lang="en-US" dirty="0"/>
              <a:t>Each bit cell stores one bit</a:t>
            </a:r>
          </a:p>
          <a:p>
            <a:pPr lvl="1"/>
            <a:endParaRPr lang="en-US" sz="1000" dirty="0"/>
          </a:p>
          <a:p>
            <a:r>
              <a:rPr lang="en-US" dirty="0"/>
              <a:t>An array with N address bits and M data bits: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</a:t>
            </a:r>
            <a:r>
              <a:rPr lang="en-US" dirty="0"/>
              <a:t> rows and M columns</a:t>
            </a:r>
          </a:p>
          <a:p>
            <a:pPr lvl="1"/>
            <a:r>
              <a:rPr lang="en-US" dirty="0"/>
              <a:t>Depth: number of rows (can be number of “words”)</a:t>
            </a:r>
          </a:p>
          <a:p>
            <a:pPr lvl="1"/>
            <a:r>
              <a:rPr lang="en-US" dirty="0"/>
              <a:t>Width: number of columns (can be the “word” size)</a:t>
            </a:r>
          </a:p>
          <a:p>
            <a:pPr lvl="1"/>
            <a:r>
              <a:rPr lang="en-US" dirty="0"/>
              <a:t>Array size: depth × width (rows x columns) = 2</a:t>
            </a:r>
            <a:r>
              <a:rPr lang="en-US" baseline="30000" dirty="0"/>
              <a:t>N</a:t>
            </a:r>
            <a:r>
              <a:rPr lang="en-US" dirty="0"/>
              <a:t>  ×  M </a:t>
            </a:r>
          </a:p>
          <a:p>
            <a:endParaRPr lang="en-US" dirty="0"/>
          </a:p>
          <a:p>
            <a:endParaRPr lang="de-CH" dirty="0"/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>
            <p:custDataLst>
              <p:tags r:id="rId3"/>
            </p:custDataLst>
          </p:nvPr>
        </p:nvGraphicFramePr>
        <p:xfrm>
          <a:off x="520213" y="4454769"/>
          <a:ext cx="2158511" cy="1647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1213104" imgH="925068" progId="Visio.Drawing.6">
                  <p:embed/>
                </p:oleObj>
              </mc:Choice>
              <mc:Fallback>
                <p:oleObj name="VISIO" r:id="rId7" imgW="1213104" imgH="925068" progId="Visio.Drawing.6">
                  <p:embed/>
                  <p:pic>
                    <p:nvPicPr>
                      <p:cNvPr id="3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213" y="4454769"/>
                        <a:ext cx="2158511" cy="1647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Grp="1" noChangeAspect="1"/>
          </p:cNvGraphicFramePr>
          <p:nvPr>
            <p:custDataLst>
              <p:tags r:id="rId4"/>
            </p:custDataLst>
          </p:nvPr>
        </p:nvGraphicFramePr>
        <p:xfrm>
          <a:off x="3656138" y="4188073"/>
          <a:ext cx="4649665" cy="226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9" imgW="2554224" imgH="1245108" progId="Visio.Drawing.6">
                  <p:embed/>
                </p:oleObj>
              </mc:Choice>
              <mc:Fallback>
                <p:oleObj name="VISIO" r:id="rId9" imgW="2554224" imgH="1245108" progId="Visio.Drawing.6">
                  <p:embed/>
                  <p:pic>
                    <p:nvPicPr>
                      <p:cNvPr id="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138" y="4188073"/>
                        <a:ext cx="4649665" cy="2265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B5A48-C568-4663-8740-C6697C21CA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101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460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1248508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875" y="1362077"/>
            <a:ext cx="8442325" cy="2447925"/>
          </a:xfrm>
        </p:spPr>
        <p:txBody>
          <a:bodyPr/>
          <a:lstStyle/>
          <a:p>
            <a:r>
              <a:rPr lang="en-US" dirty="0">
                <a:latin typeface="+mn-lt"/>
              </a:rPr>
              <a:t>2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× 3-bit array</a:t>
            </a:r>
          </a:p>
          <a:p>
            <a:r>
              <a:rPr lang="en-US" dirty="0">
                <a:latin typeface="+mn-lt"/>
              </a:rPr>
              <a:t>Number of rows: 4</a:t>
            </a:r>
          </a:p>
          <a:p>
            <a:r>
              <a:rPr lang="en-US" dirty="0">
                <a:latin typeface="+mn-lt"/>
              </a:rPr>
              <a:t>Row size: 3 bits</a:t>
            </a:r>
          </a:p>
          <a:p>
            <a:r>
              <a:rPr lang="en-US" dirty="0">
                <a:latin typeface="+mn-lt"/>
              </a:rPr>
              <a:t>For example, the 3-bit data stored at row 10 is 100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1"/>
            <p:custDataLst>
              <p:tags r:id="rId2"/>
            </p:custDataLst>
          </p:nvPr>
        </p:nvGraphicFramePr>
        <p:xfrm>
          <a:off x="1125415" y="3924300"/>
          <a:ext cx="5767754" cy="2810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2554224" imgH="1245108" progId="Visio.Drawing.6">
                  <p:embed/>
                </p:oleObj>
              </mc:Choice>
              <mc:Fallback>
                <p:oleObj name="VISIO" r:id="rId7" imgW="2554224" imgH="1245108" progId="Visio.Drawing.6">
                  <p:embed/>
                  <p:pic>
                    <p:nvPicPr>
                      <p:cNvPr id="4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415" y="3924300"/>
                        <a:ext cx="5767754" cy="2810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1389185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A71767A-E691-A644-ABB7-170B02523BC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Memory Array Example</a:t>
            </a:r>
          </a:p>
        </p:txBody>
      </p:sp>
    </p:spTree>
    <p:extLst>
      <p:ext uri="{BB962C8B-B14F-4D97-AF65-F5344CB8AC3E}">
        <p14:creationId xmlns:p14="http://schemas.microsoft.com/office/powerpoint/2010/main" val="3652948656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1248508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Larger and Wider Memory Array Example</a:t>
            </a:r>
          </a:p>
        </p:txBody>
      </p:sp>
      <p:graphicFrame>
        <p:nvGraphicFramePr>
          <p:cNvPr id="49156" name="Object 2"/>
          <p:cNvGraphicFramePr>
            <a:graphicFrameLocks noGrp="1" noChangeAspect="1"/>
          </p:cNvGraphicFramePr>
          <p:nvPr>
            <p:ph idx="1"/>
            <p:custDataLst>
              <p:tags r:id="rId3"/>
            </p:custDataLst>
          </p:nvPr>
        </p:nvGraphicFramePr>
        <p:xfrm>
          <a:off x="1390650" y="2233246"/>
          <a:ext cx="4728796" cy="360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1391412" imgH="1060704" progId="Visio.Drawing.6">
                  <p:embed/>
                </p:oleObj>
              </mc:Choice>
              <mc:Fallback>
                <p:oleObj name="VISIO" r:id="rId7" imgW="1391412" imgH="1060704" progId="Visio.Drawing.6">
                  <p:embed/>
                  <p:pic>
                    <p:nvPicPr>
                      <p:cNvPr id="491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50" y="2233246"/>
                        <a:ext cx="4728796" cy="360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1389185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1CC0B-1118-4CCA-B8B4-140066F6C8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103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48965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1248508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394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Memory Array Organization (I)</a:t>
            </a:r>
          </a:p>
        </p:txBody>
      </p:sp>
      <p:sp>
        <p:nvSpPr>
          <p:cNvPr id="59396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Storage nodes in one column connected to one bitline</a:t>
            </a:r>
          </a:p>
          <a:p>
            <a:r>
              <a:rPr lang="en-US"/>
              <a:t>Address decoder activates only ONE wordline</a:t>
            </a:r>
          </a:p>
          <a:p>
            <a:r>
              <a:rPr lang="en-US"/>
              <a:t>Content of one line of storage available at output </a:t>
            </a:r>
          </a:p>
          <a:p>
            <a:endParaRPr lang="en-U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828802" y="3159687"/>
          <a:ext cx="5839081" cy="326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4037710" imgH="2256232" progId="Visio.Drawing.6">
                  <p:embed/>
                </p:oleObj>
              </mc:Choice>
              <mc:Fallback>
                <p:oleObj name="VISIO" r:id="rId6" imgW="4037710" imgH="2256232" progId="Visio.Drawing.6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2" y="3159687"/>
                        <a:ext cx="5839081" cy="3263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2661E0-21D7-4B94-B71E-E11FF0D58B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104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973590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1248508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394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Memory Array Organization (II)</a:t>
            </a:r>
          </a:p>
        </p:txBody>
      </p:sp>
      <p:sp>
        <p:nvSpPr>
          <p:cNvPr id="59396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Storage nodes in one column connected to one bitline</a:t>
            </a:r>
          </a:p>
          <a:p>
            <a:r>
              <a:rPr lang="en-US"/>
              <a:t>Address decoder activates only ONE wordline</a:t>
            </a:r>
          </a:p>
          <a:p>
            <a:r>
              <a:rPr lang="en-US"/>
              <a:t>Content of one line of storage available at output </a:t>
            </a:r>
          </a:p>
          <a:p>
            <a:endParaRPr lang="en-U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828802" y="3159687"/>
          <a:ext cx="5839081" cy="326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4037710" imgH="2256232" progId="Visio.Drawing.6">
                  <p:embed/>
                </p:oleObj>
              </mc:Choice>
              <mc:Fallback>
                <p:oleObj name="VISIO" r:id="rId6" imgW="4037710" imgH="2256232" progId="Visio.Drawing.6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2" y="3159687"/>
                        <a:ext cx="5839081" cy="3263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686910" y="4273062"/>
            <a:ext cx="3768969" cy="633046"/>
          </a:xfrm>
          <a:prstGeom prst="rect">
            <a:avLst/>
          </a:prstGeom>
          <a:solidFill>
            <a:schemeClr val="accent2">
              <a:alpha val="2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899462" y="4102345"/>
            <a:ext cx="60960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10</a:t>
            </a: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5275385" y="6252801"/>
            <a:ext cx="38100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1</a:t>
            </a: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6230815" y="6252801"/>
            <a:ext cx="38100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0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7145215" y="6242539"/>
            <a:ext cx="38100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0</a:t>
            </a: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2573215" y="3780693"/>
            <a:ext cx="312420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Active </a:t>
            </a:r>
            <a:r>
              <a:rPr kumimoji="0" lang="en-US" sz="166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wordline</a:t>
            </a:r>
            <a:endParaRPr kumimoji="0" lang="en-US" sz="1662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cxnSp>
        <p:nvCxnSpPr>
          <p:cNvPr id="30" name="Straight Connector 17"/>
          <p:cNvCxnSpPr>
            <a:cxnSpLocks noChangeShapeType="1"/>
          </p:cNvCxnSpPr>
          <p:nvPr/>
        </p:nvCxnSpPr>
        <p:spPr bwMode="auto">
          <a:xfrm>
            <a:off x="3686908" y="4343400"/>
            <a:ext cx="35579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" name="Straight Connector 19"/>
          <p:cNvCxnSpPr>
            <a:cxnSpLocks noChangeShapeType="1"/>
          </p:cNvCxnSpPr>
          <p:nvPr/>
        </p:nvCxnSpPr>
        <p:spPr bwMode="auto">
          <a:xfrm>
            <a:off x="5416062" y="4624759"/>
            <a:ext cx="0" cy="147857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Straight Connector 23"/>
          <p:cNvCxnSpPr>
            <a:cxnSpLocks noChangeShapeType="1"/>
          </p:cNvCxnSpPr>
          <p:nvPr/>
        </p:nvCxnSpPr>
        <p:spPr bwMode="auto">
          <a:xfrm>
            <a:off x="6323138" y="4623293"/>
            <a:ext cx="1" cy="1480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Connector 25"/>
          <p:cNvCxnSpPr>
            <a:cxnSpLocks noChangeShapeType="1"/>
          </p:cNvCxnSpPr>
          <p:nvPr/>
        </p:nvCxnSpPr>
        <p:spPr bwMode="auto">
          <a:xfrm>
            <a:off x="7244862" y="4626225"/>
            <a:ext cx="0" cy="14771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" name="Straight Connector 27"/>
          <p:cNvCxnSpPr>
            <a:cxnSpLocks noChangeShapeType="1"/>
          </p:cNvCxnSpPr>
          <p:nvPr/>
        </p:nvCxnSpPr>
        <p:spPr bwMode="auto">
          <a:xfrm flipH="1">
            <a:off x="5205046" y="4626224"/>
            <a:ext cx="211015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Straight Connector 29"/>
          <p:cNvCxnSpPr>
            <a:cxnSpLocks noChangeShapeType="1"/>
          </p:cNvCxnSpPr>
          <p:nvPr/>
        </p:nvCxnSpPr>
        <p:spPr bwMode="auto">
          <a:xfrm flipH="1" flipV="1">
            <a:off x="6096003" y="4623287"/>
            <a:ext cx="227135" cy="29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Straight Connector 31"/>
          <p:cNvCxnSpPr>
            <a:cxnSpLocks noChangeShapeType="1"/>
          </p:cNvCxnSpPr>
          <p:nvPr/>
        </p:nvCxnSpPr>
        <p:spPr bwMode="auto">
          <a:xfrm flipH="1">
            <a:off x="7033846" y="4626221"/>
            <a:ext cx="2110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FDE130-17B6-440D-B3C8-0D9237A64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105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220302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1248508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How is Access Controlled?</a:t>
            </a:r>
          </a:p>
        </p:txBody>
      </p:sp>
      <p:sp>
        <p:nvSpPr>
          <p:cNvPr id="61443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transistors (that are configured as switches) connect the bit storage to the </a:t>
            </a:r>
            <a:r>
              <a:rPr lang="en-US" dirty="0" err="1"/>
              <a:t>bitline</a:t>
            </a:r>
            <a:endParaRPr lang="en-US" dirty="0"/>
          </a:p>
          <a:p>
            <a:r>
              <a:rPr lang="en-US" dirty="0"/>
              <a:t>Access is controlled by the </a:t>
            </a:r>
            <a:r>
              <a:rPr lang="en-US" dirty="0" err="1"/>
              <a:t>wordline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286000" y="2584943"/>
          <a:ext cx="4292112" cy="1903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0" imgW="1292047" imgH="620573" progId="Visio.Drawing.11">
                  <p:embed/>
                </p:oleObj>
              </mc:Choice>
              <mc:Fallback>
                <p:oleObj name="Visio" r:id="rId10" imgW="1292047" imgH="620573" progId="Visio.Drawing.11">
                  <p:embed/>
                  <p:pic>
                    <p:nvPicPr>
                      <p:cNvPr id="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584943"/>
                        <a:ext cx="4292112" cy="1903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572000" y="4457700"/>
          <a:ext cx="3505200" cy="1412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2129028" imgH="972312" progId="Visio.Drawing.6">
                  <p:embed/>
                </p:oleObj>
              </mc:Choice>
              <mc:Fallback>
                <p:oleObj name="VISIO" r:id="rId12" imgW="2129028" imgH="972312" progId="Visio.Drawing.6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457700"/>
                        <a:ext cx="3505200" cy="1412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762002" y="4413743"/>
          <a:ext cx="2518997" cy="145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4" imgW="1382268" imgH="865632" progId="Visio.Drawing.6">
                  <p:embed/>
                </p:oleObj>
              </mc:Choice>
              <mc:Fallback>
                <p:oleObj name="VISIO" r:id="rId14" imgW="1382268" imgH="865632" progId="Visio.Drawing.6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2" y="4413743"/>
                        <a:ext cx="2518997" cy="1456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5890850"/>
            <a:ext cx="2819400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DRAM</a:t>
            </a:r>
          </a:p>
        </p:txBody>
      </p:sp>
      <p:sp>
        <p:nvSpPr>
          <p:cNvPr id="17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81600" y="5890850"/>
            <a:ext cx="2819400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B0134-D3EB-46C4-BB5D-AD360DDEF7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106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291803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D931E-B675-E24B-8E73-4B0899F8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Larger Memories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FAC44-81FC-F14B-9853-80708ABF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larger memory arrays</a:t>
            </a:r>
          </a:p>
          <a:p>
            <a:endParaRPr lang="en-US" dirty="0"/>
          </a:p>
          <a:p>
            <a:r>
              <a:rPr lang="en-US" dirty="0"/>
              <a:t>Large </a:t>
            </a:r>
            <a:r>
              <a:rPr lang="en-US" dirty="0">
                <a:sym typeface="Wingdings" pitchFamily="2" charset="2"/>
              </a:rPr>
              <a:t> slow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How do we make the memory large without making it too slow?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Idea: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Divide the memory into smaller arrays </a:t>
            </a:r>
            <a:r>
              <a:rPr lang="en-US" dirty="0">
                <a:sym typeface="Wingdings" pitchFamily="2" charset="2"/>
              </a:rPr>
              <a:t>and interconnect the arrays to input/output buses</a:t>
            </a:r>
          </a:p>
          <a:p>
            <a:pPr lvl="1"/>
            <a:r>
              <a:rPr lang="en-US" dirty="0">
                <a:sym typeface="Wingdings" pitchFamily="2" charset="2"/>
              </a:rPr>
              <a:t>Large memories are hierarchical array structures</a:t>
            </a:r>
          </a:p>
          <a:p>
            <a:pPr lvl="1"/>
            <a:r>
              <a:rPr lang="en-US" dirty="0"/>
              <a:t>DRAM: Channel </a:t>
            </a:r>
            <a:r>
              <a:rPr lang="en-US" dirty="0">
                <a:sym typeface="Wingdings" pitchFamily="2" charset="2"/>
              </a:rPr>
              <a:t> Rank  </a:t>
            </a:r>
            <a:r>
              <a:rPr lang="en-US" dirty="0"/>
              <a:t>Bank </a:t>
            </a:r>
            <a:r>
              <a:rPr lang="en-US" dirty="0">
                <a:sym typeface="Wingdings" pitchFamily="2" charset="2"/>
              </a:rPr>
              <a:t> Subarrays  Mats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6BFD8-2045-0D40-AC9B-4E36B7E13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107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815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General Principle: Interleaving (Banking)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Interleaving (banking)</a:t>
            </a: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Problem</a:t>
            </a:r>
            <a:r>
              <a:rPr lang="en-US" altLang="en-US" dirty="0">
                <a:ea typeface="ＭＳ Ｐゴシック" charset="-128"/>
              </a:rPr>
              <a:t>: a single monolithic large memory array takes long to access and does not enable multiple accesses in parallel</a:t>
            </a:r>
          </a:p>
          <a:p>
            <a:pPr lvl="1"/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Goal</a:t>
            </a:r>
            <a:r>
              <a:rPr lang="en-US" altLang="en-US" dirty="0">
                <a:ea typeface="ＭＳ Ｐゴシック" charset="-128"/>
              </a:rPr>
              <a:t>: Reduce the latency of memory array access and enable multiple accesses in parallel</a:t>
            </a:r>
          </a:p>
          <a:p>
            <a:pPr lvl="1"/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Idea</a:t>
            </a:r>
            <a:r>
              <a:rPr lang="en-US" altLang="en-US" dirty="0">
                <a:ea typeface="ＭＳ Ｐゴシック" charset="-128"/>
              </a:rPr>
              <a:t>: Divide a monolithic large array into multiple banks that can be accessed independently (in the same cycle or in consecutive cycles)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Each bank is smaller than the entire memory storage</a:t>
            </a:r>
          </a:p>
          <a:p>
            <a:pPr lvl="2"/>
            <a:r>
              <a:rPr lang="en-US" altLang="en-US" dirty="0">
                <a:ea typeface="ＭＳ Ｐゴシック" charset="-128"/>
              </a:rPr>
              <a:t>Accesses to different banks can be overlapped</a:t>
            </a:r>
          </a:p>
          <a:p>
            <a:pPr lvl="2"/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FF"/>
                </a:solidFill>
                <a:ea typeface="ＭＳ Ｐゴシック" charset="-128"/>
              </a:rPr>
              <a:t>A Key Issue</a:t>
            </a:r>
            <a:r>
              <a:rPr lang="en-US" altLang="en-US" dirty="0">
                <a:ea typeface="ＭＳ Ｐゴシック" charset="-128"/>
              </a:rPr>
              <a:t>: How do you map data to different banks? (i.e., how do you interleave data across banks?)</a:t>
            </a:r>
          </a:p>
        </p:txBody>
      </p:sp>
      <p:sp>
        <p:nvSpPr>
          <p:cNvPr id="3614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3A948FC-7C3B-5349-879A-027B9F52D3A3}" type="slidenum">
              <a:rPr lang="en-US" altLang="en-US" sz="1600">
                <a:solidFill>
                  <a:srgbClr val="000000"/>
                </a:solidFill>
                <a:latin typeface="Garamond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108</a:t>
            </a:fld>
            <a:endParaRPr lang="en-US" alt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28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F1C95EDA-AC29-684C-AAF8-DED420D1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Recall: Memory Banking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CCE68789-72F4-6644-AE87-2CD36825E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27685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Memory is divided into </a:t>
            </a:r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banks</a:t>
            </a:r>
            <a:r>
              <a:rPr lang="en-US" altLang="en-US" sz="2200" dirty="0">
                <a:ea typeface="ＭＳ Ｐゴシック" panose="020B0600070205080204" pitchFamily="34" charset="-128"/>
              </a:rPr>
              <a:t> that can be accessed independently; banks share address and data buses (to reduce memory chip pins)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Can start and complete one bank access per cycle</a:t>
            </a:r>
          </a:p>
          <a:p>
            <a:r>
              <a:rPr lang="en-US" altLang="en-US" sz="22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Can sustain N concurrent accesses if all N go to different banks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EA5B4C1E-57EA-0F4D-A60E-027079698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54277" name="Rectangle 4">
            <a:extLst>
              <a:ext uri="{FF2B5EF4-FFF2-40B4-BE49-F238E27FC236}">
                <a16:creationId xmlns:a16="http://schemas.microsoft.com/office/drawing/2014/main" id="{448A0A1F-2EFF-9F42-8D07-E69C1976A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54278" name="Line 5">
            <a:extLst>
              <a:ext uri="{FF2B5EF4-FFF2-40B4-BE49-F238E27FC236}">
                <a16:creationId xmlns:a16="http://schemas.microsoft.com/office/drawing/2014/main" id="{BD61D7F9-0F63-B24D-859D-79841BE42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2968625"/>
            <a:ext cx="2438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9" name="Rectangle 6">
            <a:extLst>
              <a:ext uri="{FF2B5EF4-FFF2-40B4-BE49-F238E27FC236}">
                <a16:creationId xmlns:a16="http://schemas.microsoft.com/office/drawing/2014/main" id="{E2C98B11-6C9D-9B4D-827A-541A7C464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0" name="Rectangle 7">
            <a:extLst>
              <a:ext uri="{FF2B5EF4-FFF2-40B4-BE49-F238E27FC236}">
                <a16:creationId xmlns:a16="http://schemas.microsoft.com/office/drawing/2014/main" id="{DB0EF05D-5698-264A-B24D-3466556EE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5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1" name="Rectangle 8">
            <a:extLst>
              <a:ext uri="{FF2B5EF4-FFF2-40B4-BE49-F238E27FC236}">
                <a16:creationId xmlns:a16="http://schemas.microsoft.com/office/drawing/2014/main" id="{59F9BDA1-1EDA-2D4E-A219-B3A106E27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54282" name="Rectangle 9">
            <a:extLst>
              <a:ext uri="{FF2B5EF4-FFF2-40B4-BE49-F238E27FC236}">
                <a16:creationId xmlns:a16="http://schemas.microsoft.com/office/drawing/2014/main" id="{A989BFE3-6438-B541-85E7-EC63985A7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2517775"/>
            <a:ext cx="1206500" cy="1054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54283" name="Rectangle 10">
            <a:extLst>
              <a:ext uri="{FF2B5EF4-FFF2-40B4-BE49-F238E27FC236}">
                <a16:creationId xmlns:a16="http://schemas.microsoft.com/office/drawing/2014/main" id="{2F51D739-BA24-A44B-A1AA-159123C78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4" name="Rectangle 11">
            <a:extLst>
              <a:ext uri="{FF2B5EF4-FFF2-40B4-BE49-F238E27FC236}">
                <a16:creationId xmlns:a16="http://schemas.microsoft.com/office/drawing/2014/main" id="{B8D16750-FE16-A047-8FE7-BC78BC6C6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5" name="Rectangle 12">
            <a:extLst>
              <a:ext uri="{FF2B5EF4-FFF2-40B4-BE49-F238E27FC236}">
                <a16:creationId xmlns:a16="http://schemas.microsoft.com/office/drawing/2014/main" id="{F6001E57-1C5B-EE48-B091-B5EF568C9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6" name="Rectangle 13">
            <a:extLst>
              <a:ext uri="{FF2B5EF4-FFF2-40B4-BE49-F238E27FC236}">
                <a16:creationId xmlns:a16="http://schemas.microsoft.com/office/drawing/2014/main" id="{8074A4A8-C0D2-CA43-9F8D-C9226F400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7" name="Rectangle 14">
            <a:extLst>
              <a:ext uri="{FF2B5EF4-FFF2-40B4-BE49-F238E27FC236}">
                <a16:creationId xmlns:a16="http://schemas.microsoft.com/office/drawing/2014/main" id="{A2291E25-DB01-544B-AB72-AB257E81A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3889375"/>
            <a:ext cx="5207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MDR</a:t>
            </a:r>
          </a:p>
        </p:txBody>
      </p:sp>
      <p:sp>
        <p:nvSpPr>
          <p:cNvPr id="54288" name="Rectangle 15">
            <a:extLst>
              <a:ext uri="{FF2B5EF4-FFF2-40B4-BE49-F238E27FC236}">
                <a16:creationId xmlns:a16="http://schemas.microsoft.com/office/drawing/2014/main" id="{45442F64-7C70-9846-BA73-7C1B6A112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350" y="3889375"/>
            <a:ext cx="5969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MAR</a:t>
            </a:r>
          </a:p>
        </p:txBody>
      </p:sp>
      <p:sp>
        <p:nvSpPr>
          <p:cNvPr id="54289" name="Line 16">
            <a:extLst>
              <a:ext uri="{FF2B5EF4-FFF2-40B4-BE49-F238E27FC236}">
                <a16:creationId xmlns:a16="http://schemas.microsoft.com/office/drawing/2014/main" id="{4F8DBEBB-10EF-7447-A57D-948581E8CD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026025"/>
            <a:ext cx="7620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0" name="Line 17">
            <a:extLst>
              <a:ext uri="{FF2B5EF4-FFF2-40B4-BE49-F238E27FC236}">
                <a16:creationId xmlns:a16="http://schemas.microsoft.com/office/drawing/2014/main" id="{06F09169-C194-1049-A11F-12B217093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1" name="Line 18">
            <a:extLst>
              <a:ext uri="{FF2B5EF4-FFF2-40B4-BE49-F238E27FC236}">
                <a16:creationId xmlns:a16="http://schemas.microsoft.com/office/drawing/2014/main" id="{A8328D02-9B14-3044-9491-D0DE0465F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2" name="Line 19">
            <a:extLst>
              <a:ext uri="{FF2B5EF4-FFF2-40B4-BE49-F238E27FC236}">
                <a16:creationId xmlns:a16="http://schemas.microsoft.com/office/drawing/2014/main" id="{9AFFFCB9-43C7-4449-BCAD-C0B0E5A1B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3" name="Line 20">
            <a:extLst>
              <a:ext uri="{FF2B5EF4-FFF2-40B4-BE49-F238E27FC236}">
                <a16:creationId xmlns:a16="http://schemas.microsoft.com/office/drawing/2014/main" id="{153A4A4D-D1C0-1142-A5B5-D04F0EE4B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4264025"/>
            <a:ext cx="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4" name="Line 21">
            <a:extLst>
              <a:ext uri="{FF2B5EF4-FFF2-40B4-BE49-F238E27FC236}">
                <a16:creationId xmlns:a16="http://schemas.microsoft.com/office/drawing/2014/main" id="{95478346-D92B-5446-B018-51FAB73AC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5" name="Line 22">
            <a:extLst>
              <a:ext uri="{FF2B5EF4-FFF2-40B4-BE49-F238E27FC236}">
                <a16:creationId xmlns:a16="http://schemas.microsoft.com/office/drawing/2014/main" id="{9A4774FB-B46E-3D43-9091-CAFF0A1A4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6" name="Line 23">
            <a:extLst>
              <a:ext uri="{FF2B5EF4-FFF2-40B4-BE49-F238E27FC236}">
                <a16:creationId xmlns:a16="http://schemas.microsoft.com/office/drawing/2014/main" id="{E79D1997-AE6E-7A45-8630-4F1AB7614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7" name="Line 24">
            <a:extLst>
              <a:ext uri="{FF2B5EF4-FFF2-40B4-BE49-F238E27FC236}">
                <a16:creationId xmlns:a16="http://schemas.microsoft.com/office/drawing/2014/main" id="{465D575C-0528-1045-8946-8DAE8BC35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4264025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8" name="Line 25">
            <a:extLst>
              <a:ext uri="{FF2B5EF4-FFF2-40B4-BE49-F238E27FC236}">
                <a16:creationId xmlns:a16="http://schemas.microsoft.com/office/drawing/2014/main" id="{5C43A610-4E5B-C64C-A7FD-E2A489CA0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330825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99" name="Rectangle 26">
            <a:extLst>
              <a:ext uri="{FF2B5EF4-FFF2-40B4-BE49-F238E27FC236}">
                <a16:creationId xmlns:a16="http://schemas.microsoft.com/office/drawing/2014/main" id="{D1FA260F-948B-1446-A522-AC5C19732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4545013"/>
            <a:ext cx="106118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Data bus</a:t>
            </a:r>
          </a:p>
        </p:txBody>
      </p:sp>
      <p:sp>
        <p:nvSpPr>
          <p:cNvPr id="54300" name="Rectangle 27">
            <a:extLst>
              <a:ext uri="{FF2B5EF4-FFF2-40B4-BE49-F238E27FC236}">
                <a16:creationId xmlns:a16="http://schemas.microsoft.com/office/drawing/2014/main" id="{AF1B6F9A-6457-C946-B693-FB642FBD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5383213"/>
            <a:ext cx="1308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Address bus</a:t>
            </a:r>
          </a:p>
        </p:txBody>
      </p:sp>
      <p:sp>
        <p:nvSpPr>
          <p:cNvPr id="54301" name="Rectangle 28">
            <a:extLst>
              <a:ext uri="{FF2B5EF4-FFF2-40B4-BE49-F238E27FC236}">
                <a16:creationId xmlns:a16="http://schemas.microsoft.com/office/drawing/2014/main" id="{B38949CD-F7C5-8741-8D1C-2C506EDD8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50" y="6099175"/>
            <a:ext cx="15113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2" name="Rectangle 29">
            <a:extLst>
              <a:ext uri="{FF2B5EF4-FFF2-40B4-BE49-F238E27FC236}">
                <a16:creationId xmlns:a16="http://schemas.microsoft.com/office/drawing/2014/main" id="{2C2D3C1F-FEC1-5B41-B3DA-84C80B78F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6099175"/>
            <a:ext cx="15113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3" name="Line 30">
            <a:extLst>
              <a:ext uri="{FF2B5EF4-FFF2-40B4-BE49-F238E27FC236}">
                <a16:creationId xmlns:a16="http://schemas.microsoft.com/office/drawing/2014/main" id="{E7706DB3-03E9-0141-9B88-90D548F67B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026025"/>
            <a:ext cx="0" cy="1066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4" name="Line 31">
            <a:extLst>
              <a:ext uri="{FF2B5EF4-FFF2-40B4-BE49-F238E27FC236}">
                <a16:creationId xmlns:a16="http://schemas.microsoft.com/office/drawing/2014/main" id="{95228A3E-778C-D844-92DD-88A22244F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330825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305" name="Rectangle 33">
            <a:extLst>
              <a:ext uri="{FF2B5EF4-FFF2-40B4-BE49-F238E27FC236}">
                <a16:creationId xmlns:a16="http://schemas.microsoft.com/office/drawing/2014/main" id="{4332B199-8F82-BD49-8486-5D1BC13B4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6145213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CPU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D183A-603A-55D6-166F-3C24FC05607E}"/>
              </a:ext>
            </a:extLst>
          </p:cNvPr>
          <p:cNvSpPr txBox="1"/>
          <p:nvPr/>
        </p:nvSpPr>
        <p:spPr>
          <a:xfrm>
            <a:off x="169278" y="6510054"/>
            <a:ext cx="206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DDCA Lecture 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1C145-D42B-BA54-7E9F-C7F76FE3FB6B}"/>
              </a:ext>
            </a:extLst>
          </p:cNvPr>
          <p:cNvSpPr txBox="1"/>
          <p:nvPr/>
        </p:nvSpPr>
        <p:spPr>
          <a:xfrm>
            <a:off x="2264105" y="6580185"/>
            <a:ext cx="6498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https://www.youtube.com/watch?v=gkMaO3yJMz0&amp;list=PL5Q2soXY2Zi-EImKxYYY1SZuGiOAOBKaf&amp;index=24</a:t>
            </a:r>
            <a:r>
              <a:rPr lang="en-US" sz="1000" dirty="0">
                <a:solidFill>
                  <a:srgbClr val="0432FF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 descr="barcelona-die-photo-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91880" y="5733256"/>
            <a:ext cx="2304256" cy="549297"/>
          </a:xfrm>
          <a:prstGeom prst="rect">
            <a:avLst/>
          </a:prstGeom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6233024" y="4297936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Burks, Goldstein, von Neumann,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Preliminary discussion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logical design of an electronic computing instrument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1946.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Image source: https://lbsitbytes2010.wordpress.com/2013/03/29/john-von-neumann-roll-no-15/</a:t>
            </a:r>
          </a:p>
        </p:txBody>
      </p:sp>
    </p:spTree>
    <p:extLst>
      <p:ext uri="{BB962C8B-B14F-4D97-AF65-F5344CB8AC3E}">
        <p14:creationId xmlns:p14="http://schemas.microsoft.com/office/powerpoint/2010/main" val="2546432822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Generalized Memory Structure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69E5B-2B46-CA4E-ACC1-075696D0625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34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5852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141935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Generalized Memory Structure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FED72-1EB8-A64A-9529-32D6A4696E1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44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044700"/>
            <a:ext cx="7950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557994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Kim+,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A Case for Exploiting Subarray-Level Parallelism in DRAM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,” ISCA 2012.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3FCB7-BF85-0642-9F79-4E83B8EC6D5C}"/>
              </a:ext>
            </a:extLst>
          </p:cNvPr>
          <p:cNvSpPr/>
          <p:nvPr/>
        </p:nvSpPr>
        <p:spPr>
          <a:xfrm>
            <a:off x="395536" y="594891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Lee+,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Decoupled Direct Memory Access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,” PACT 2015.</a:t>
            </a:r>
          </a:p>
        </p:txBody>
      </p:sp>
    </p:spTree>
    <p:extLst>
      <p:ext uri="{BB962C8B-B14F-4D97-AF65-F5344CB8AC3E}">
        <p14:creationId xmlns:p14="http://schemas.microsoft.com/office/powerpoint/2010/main" val="968671816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r>
              <a:rPr lang="en-US" sz="3600" dirty="0"/>
              <a:t>Cutting Edge: 3D-Stacking of Memory &amp; Logic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86520"/>
            <a:ext cx="7772400" cy="1422400"/>
          </a:xfrm>
          <a:prstGeom prst="rect">
            <a:avLst/>
          </a:prstGeom>
        </p:spPr>
      </p:pic>
      <p:pic>
        <p:nvPicPr>
          <p:cNvPr id="5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0851" y="4509120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494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8843" y="4005064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B6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0854" y="5527630"/>
            <a:ext cx="316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Other “True 3D”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1789793279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524000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The DRAM Subsystem</a:t>
            </a:r>
            <a:br>
              <a:rPr lang="en-US" sz="4000" dirty="0">
                <a:latin typeface="Garamond" charset="0"/>
              </a:rPr>
            </a:br>
            <a:r>
              <a:rPr lang="en-US" sz="4000" dirty="0">
                <a:latin typeface="Garamond" charset="0"/>
              </a:rPr>
              <a:t>A Top-Down View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41972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8E440-DDB1-BD43-B16F-7E508F1166D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89352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The DRAM Subsystem</a:t>
            </a:r>
          </a:p>
        </p:txBody>
      </p:sp>
      <p:pic>
        <p:nvPicPr>
          <p:cNvPr id="108546" name="Picture 4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5" descr="neh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656138"/>
            <a:ext cx="1352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8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9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11513"/>
            <a:ext cx="25908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10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hape 12"/>
          <p:cNvCxnSpPr>
            <a:cxnSpLocks noChangeShapeType="1"/>
            <a:stCxn id="108547" idx="3"/>
            <a:endCxn id="108549" idx="2"/>
          </p:cNvCxnSpPr>
          <p:nvPr/>
        </p:nvCxnSpPr>
        <p:spPr bwMode="auto">
          <a:xfrm flipV="1">
            <a:off x="5029200" y="3810000"/>
            <a:ext cx="1219200" cy="1522413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" name="Shape 13"/>
          <p:cNvCxnSpPr>
            <a:cxnSpLocks noChangeShapeType="1"/>
            <a:stCxn id="108547" idx="1"/>
            <a:endCxn id="108546" idx="2"/>
          </p:cNvCxnSpPr>
          <p:nvPr/>
        </p:nvCxnSpPr>
        <p:spPr bwMode="auto">
          <a:xfrm rot="10800000">
            <a:off x="2667000" y="3798888"/>
            <a:ext cx="1009650" cy="1533525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hape 16"/>
          <p:cNvCxnSpPr>
            <a:cxnSpLocks noChangeShapeType="1"/>
            <a:stCxn id="108549" idx="0"/>
            <a:endCxn id="108550" idx="2"/>
          </p:cNvCxnSpPr>
          <p:nvPr/>
        </p:nvCxnSpPr>
        <p:spPr bwMode="auto">
          <a:xfrm rot="5400000" flipH="1" flipV="1">
            <a:off x="6007895" y="2971006"/>
            <a:ext cx="481012" cy="3175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Shape 16"/>
          <p:cNvCxnSpPr>
            <a:cxnSpLocks noChangeShapeType="1"/>
            <a:stCxn id="108546" idx="0"/>
            <a:endCxn id="108548" idx="2"/>
          </p:cNvCxnSpPr>
          <p:nvPr/>
        </p:nvCxnSpPr>
        <p:spPr bwMode="auto">
          <a:xfrm rot="5400000" flipH="1" flipV="1">
            <a:off x="2432844" y="2966244"/>
            <a:ext cx="469900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8555" name="TextBox 22"/>
          <p:cNvSpPr txBox="1">
            <a:spLocks noChangeArrowheads="1"/>
          </p:cNvSpPr>
          <p:nvPr/>
        </p:nvSpPr>
        <p:spPr bwMode="auto">
          <a:xfrm>
            <a:off x="1524000" y="54975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Memory channel</a:t>
            </a:r>
          </a:p>
        </p:txBody>
      </p:sp>
      <p:sp>
        <p:nvSpPr>
          <p:cNvPr id="108556" name="TextBox 23"/>
          <p:cNvSpPr txBox="1">
            <a:spLocks noChangeArrowheads="1"/>
          </p:cNvSpPr>
          <p:nvPr/>
        </p:nvSpPr>
        <p:spPr bwMode="auto">
          <a:xfrm>
            <a:off x="5334000" y="54975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Memory channel</a:t>
            </a:r>
          </a:p>
        </p:txBody>
      </p:sp>
      <p:sp>
        <p:nvSpPr>
          <p:cNvPr id="108557" name="TextBox 24"/>
          <p:cNvSpPr txBox="1">
            <a:spLocks noChangeArrowheads="1"/>
          </p:cNvSpPr>
          <p:nvPr/>
        </p:nvSpPr>
        <p:spPr bwMode="auto">
          <a:xfrm>
            <a:off x="46482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(Dual in-line memory module)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6800" y="2057400"/>
            <a:ext cx="2743200" cy="762000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559" name="TextBox 26"/>
          <p:cNvSpPr txBox="1">
            <a:spLocks noChangeArrowheads="1"/>
          </p:cNvSpPr>
          <p:nvPr/>
        </p:nvSpPr>
        <p:spPr bwMode="auto">
          <a:xfrm>
            <a:off x="3657600" y="4191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Processor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019800" y="4267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438400" y="4267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19200" y="1981200"/>
            <a:ext cx="2895600" cy="1905000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563" name="TextBox 34"/>
          <p:cNvSpPr txBox="1">
            <a:spLocks noChangeArrowheads="1"/>
          </p:cNvSpPr>
          <p:nvPr/>
        </p:nvSpPr>
        <p:spPr bwMode="auto">
          <a:xfrm>
            <a:off x="1676400" y="15240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“</a:t>
            </a: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Channel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”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F64BBC-AE65-4778-98EA-A787B43BA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10430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Breaking down a DIMM (module)</a:t>
            </a:r>
          </a:p>
        </p:txBody>
      </p:sp>
      <p:pic>
        <p:nvPicPr>
          <p:cNvPr id="109570" name="Picture 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4"/>
          <p:cNvSpPr txBox="1">
            <a:spLocks noChangeArrowheads="1"/>
          </p:cNvSpPr>
          <p:nvPr/>
        </p:nvSpPr>
        <p:spPr bwMode="auto">
          <a:xfrm>
            <a:off x="6096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(Dual in-line memory module)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38600" y="1828800"/>
            <a:ext cx="1752600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view</a:t>
            </a:r>
          </a:p>
        </p:txBody>
      </p:sp>
      <p:pic>
        <p:nvPicPr>
          <p:cNvPr id="109573" name="Picture 7" descr="DIMM_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52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8" descr="DIMM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87863"/>
            <a:ext cx="38449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9" descr="DIMM_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79925"/>
            <a:ext cx="3844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TextBox 10"/>
          <p:cNvSpPr txBox="1">
            <a:spLocks noChangeArrowheads="1"/>
          </p:cNvSpPr>
          <p:nvPr/>
        </p:nvSpPr>
        <p:spPr bwMode="auto">
          <a:xfrm>
            <a:off x="25146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Front of DIMM</a:t>
            </a:r>
          </a:p>
        </p:txBody>
      </p:sp>
      <p:sp>
        <p:nvSpPr>
          <p:cNvPr id="109577" name="TextBox 11"/>
          <p:cNvSpPr txBox="1">
            <a:spLocks noChangeArrowheads="1"/>
          </p:cNvSpPr>
          <p:nvPr/>
        </p:nvSpPr>
        <p:spPr bwMode="auto">
          <a:xfrm>
            <a:off x="67818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Back of DIMM</a:t>
            </a:r>
          </a:p>
        </p:txBody>
      </p:sp>
      <p:cxnSp>
        <p:nvCxnSpPr>
          <p:cNvPr id="14" name="Straight Arrow Connector 13"/>
          <p:cNvCxnSpPr>
            <a:endCxn id="109576" idx="0"/>
          </p:cNvCxnSpPr>
          <p:nvPr/>
        </p:nvCxnSpPr>
        <p:spPr>
          <a:xfrm rot="10800000" flipV="1">
            <a:off x="3429000" y="2514600"/>
            <a:ext cx="3505200" cy="1524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09577" idx="0"/>
          </p:cNvCxnSpPr>
          <p:nvPr/>
        </p:nvCxnSpPr>
        <p:spPr>
          <a:xfrm rot="16200000" flipH="1">
            <a:off x="6743700" y="3086100"/>
            <a:ext cx="1524000" cy="381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B9B3D-F7D3-435D-81CE-ECE84F2D48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90382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Breaking down a DIMM (module)</a:t>
            </a:r>
          </a:p>
        </p:txBody>
      </p:sp>
      <p:pic>
        <p:nvPicPr>
          <p:cNvPr id="110594" name="Picture 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6096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(Dual in-line memory module)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38600" y="1828800"/>
            <a:ext cx="1752600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view</a:t>
            </a:r>
          </a:p>
        </p:txBody>
      </p:sp>
      <p:pic>
        <p:nvPicPr>
          <p:cNvPr id="110597" name="Picture 7" descr="DIMM_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52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8" descr="DIMM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87863"/>
            <a:ext cx="38449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9" descr="DIMM_back.png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79925"/>
            <a:ext cx="3844925" cy="701675"/>
          </a:xfrm>
          <a:prstGeom prst="rect">
            <a:avLst/>
          </a:prstGeom>
          <a:solidFill>
            <a:schemeClr val="accent2">
              <a:alpha val="3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TextBox 10"/>
          <p:cNvSpPr txBox="1">
            <a:spLocks noChangeArrowheads="1"/>
          </p:cNvSpPr>
          <p:nvPr/>
        </p:nvSpPr>
        <p:spPr bwMode="auto">
          <a:xfrm>
            <a:off x="25146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Front of DIMM</a:t>
            </a:r>
          </a:p>
        </p:txBody>
      </p:sp>
      <p:sp>
        <p:nvSpPr>
          <p:cNvPr id="110601" name="TextBox 11"/>
          <p:cNvSpPr txBox="1">
            <a:spLocks noChangeArrowheads="1"/>
          </p:cNvSpPr>
          <p:nvPr/>
        </p:nvSpPr>
        <p:spPr bwMode="auto">
          <a:xfrm>
            <a:off x="67818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Back of DIMM</a:t>
            </a:r>
          </a:p>
        </p:txBody>
      </p:sp>
      <p:cxnSp>
        <p:nvCxnSpPr>
          <p:cNvPr id="14" name="Straight Arrow Connector 13"/>
          <p:cNvCxnSpPr>
            <a:endCxn id="110600" idx="0"/>
          </p:cNvCxnSpPr>
          <p:nvPr/>
        </p:nvCxnSpPr>
        <p:spPr>
          <a:xfrm rot="10800000" flipV="1">
            <a:off x="3429000" y="2514600"/>
            <a:ext cx="3505200" cy="1524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10601" idx="0"/>
          </p:cNvCxnSpPr>
          <p:nvPr/>
        </p:nvCxnSpPr>
        <p:spPr>
          <a:xfrm rot="16200000" flipH="1">
            <a:off x="6743700" y="3086100"/>
            <a:ext cx="1524000" cy="381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85800" y="4495800"/>
            <a:ext cx="3581400" cy="533400"/>
          </a:xfrm>
          <a:prstGeom prst="rect">
            <a:avLst/>
          </a:prstGeom>
          <a:solidFill>
            <a:srgbClr val="FFC000">
              <a:alpha val="40000"/>
            </a:srgbClr>
          </a:solidFill>
          <a:ln w="50800">
            <a:solidFill>
              <a:schemeClr val="accent6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53000" y="4495800"/>
            <a:ext cx="3581400" cy="533400"/>
          </a:xfrm>
          <a:prstGeom prst="rect">
            <a:avLst/>
          </a:prstGeom>
          <a:solidFill>
            <a:srgbClr val="FFC000">
              <a:alpha val="40000"/>
            </a:srgbClr>
          </a:solidFill>
          <a:ln w="508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606" name="TextBox 38"/>
          <p:cNvSpPr txBox="1">
            <a:spLocks noChangeArrowheads="1"/>
          </p:cNvSpPr>
          <p:nvPr/>
        </p:nvSpPr>
        <p:spPr bwMode="auto">
          <a:xfrm>
            <a:off x="1295400" y="56388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collection of 8 chips</a:t>
            </a:r>
          </a:p>
        </p:txBody>
      </p:sp>
      <p:sp>
        <p:nvSpPr>
          <p:cNvPr id="110607" name="TextBox 39"/>
          <p:cNvSpPr txBox="1">
            <a:spLocks noChangeArrowheads="1"/>
          </p:cNvSpPr>
          <p:nvPr/>
        </p:nvSpPr>
        <p:spPr bwMode="auto">
          <a:xfrm>
            <a:off x="6705600" y="56499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1</a:t>
            </a:r>
          </a:p>
        </p:txBody>
      </p:sp>
      <p:cxnSp>
        <p:nvCxnSpPr>
          <p:cNvPr id="43" name="Straight Arrow Connector 42"/>
          <p:cNvCxnSpPr>
            <a:stCxn id="37" idx="2"/>
            <a:endCxn id="110606" idx="0"/>
          </p:cNvCxnSpPr>
          <p:nvPr/>
        </p:nvCxnSpPr>
        <p:spPr>
          <a:xfrm rot="16200000" flipH="1">
            <a:off x="2362200" y="5143500"/>
            <a:ext cx="609600" cy="3810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8" idx="2"/>
            <a:endCxn id="110607" idx="0"/>
          </p:cNvCxnSpPr>
          <p:nvPr/>
        </p:nvCxnSpPr>
        <p:spPr>
          <a:xfrm rot="16200000" flipH="1">
            <a:off x="6661943" y="5110957"/>
            <a:ext cx="620713" cy="4572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A2FF7-B92D-4E4D-ACE5-F80CD6301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4004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Rank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0400" y="2438400"/>
            <a:ext cx="2209800" cy="5334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 0 (Front)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800" y="2438400"/>
            <a:ext cx="2209800" cy="5334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 1 (Back)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511800" y="4648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cxnSpLocks noChangeShapeType="1"/>
          </p:cNvCxnSpPr>
          <p:nvPr/>
        </p:nvCxnSpPr>
        <p:spPr bwMode="auto">
          <a:xfrm rot="5400000" flipH="1" flipV="1">
            <a:off x="5190332" y="4877594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Shape 31"/>
          <p:cNvCxnSpPr>
            <a:stCxn id="4" idx="1"/>
          </p:cNvCxnSpPr>
          <p:nvPr/>
        </p:nvCxnSpPr>
        <p:spPr>
          <a:xfrm rot="10800000" flipV="1">
            <a:off x="2895600" y="2705100"/>
            <a:ext cx="304800" cy="2705100"/>
          </a:xfrm>
          <a:prstGeom prst="bentConnector2">
            <a:avLst/>
          </a:prstGeom>
          <a:ln w="2540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5" idx="1"/>
          </p:cNvCxnSpPr>
          <p:nvPr/>
        </p:nvCxnSpPr>
        <p:spPr>
          <a:xfrm rot="10800000">
            <a:off x="2643188" y="2057400"/>
            <a:ext cx="3376612" cy="647700"/>
          </a:xfrm>
          <a:prstGeom prst="bentConnector3">
            <a:avLst>
              <a:gd name="adj1" fmla="val 7977"/>
            </a:avLst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hape 36"/>
          <p:cNvCxnSpPr/>
          <p:nvPr/>
        </p:nvCxnSpPr>
        <p:spPr>
          <a:xfrm rot="5400000">
            <a:off x="982663" y="3733800"/>
            <a:ext cx="3352800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5" name="TextBox 40"/>
          <p:cNvSpPr txBox="1">
            <a:spLocks noChangeArrowheads="1"/>
          </p:cNvSpPr>
          <p:nvPr/>
        </p:nvSpPr>
        <p:spPr bwMode="auto">
          <a:xfrm>
            <a:off x="4953000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111626" name="TextBox 41"/>
          <p:cNvSpPr txBox="1">
            <a:spLocks noChangeArrowheads="1"/>
          </p:cNvSpPr>
          <p:nvPr/>
        </p:nvSpPr>
        <p:spPr bwMode="auto">
          <a:xfrm>
            <a:off x="1952625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CS &lt;0:1&gt;</a:t>
            </a:r>
          </a:p>
        </p:txBody>
      </p:sp>
      <p:cxnSp>
        <p:nvCxnSpPr>
          <p:cNvPr id="45" name="Shape 44"/>
          <p:cNvCxnSpPr>
            <a:stCxn id="4" idx="0"/>
          </p:cNvCxnSpPr>
          <p:nvPr/>
        </p:nvCxnSpPr>
        <p:spPr>
          <a:xfrm rot="16200000" flipH="1" flipV="1">
            <a:off x="1428750" y="2533650"/>
            <a:ext cx="2971800" cy="2781300"/>
          </a:xfrm>
          <a:prstGeom prst="bentConnector3">
            <a:avLst>
              <a:gd name="adj1" fmla="val -28116"/>
            </a:avLst>
          </a:prstGeom>
          <a:ln w="50800">
            <a:solidFill>
              <a:srgbClr val="0070C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hape 44"/>
          <p:cNvCxnSpPr>
            <a:stCxn id="5" idx="0"/>
          </p:cNvCxnSpPr>
          <p:nvPr/>
        </p:nvCxnSpPr>
        <p:spPr>
          <a:xfrm rot="16200000" flipV="1">
            <a:off x="5276850" y="590550"/>
            <a:ext cx="838200" cy="2857500"/>
          </a:xfrm>
          <a:prstGeom prst="bentConnector2">
            <a:avLst/>
          </a:prstGeom>
          <a:ln w="50800">
            <a:solidFill>
              <a:srgbClr val="0070C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9" name="TextBox 54"/>
          <p:cNvSpPr txBox="1">
            <a:spLocks noChangeArrowheads="1"/>
          </p:cNvSpPr>
          <p:nvPr/>
        </p:nvSpPr>
        <p:spPr bwMode="auto">
          <a:xfrm>
            <a:off x="762000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Addr/Cmd</a:t>
            </a:r>
          </a:p>
        </p:txBody>
      </p:sp>
      <p:cxnSp>
        <p:nvCxnSpPr>
          <p:cNvPr id="58" name="Shape 9"/>
          <p:cNvCxnSpPr>
            <a:cxnSpLocks noChangeShapeType="1"/>
            <a:endCxn id="4" idx="2"/>
          </p:cNvCxnSpPr>
          <p:nvPr/>
        </p:nvCxnSpPr>
        <p:spPr bwMode="auto">
          <a:xfrm rot="16200000" flipV="1">
            <a:off x="4286250" y="2990850"/>
            <a:ext cx="1066800" cy="1028700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" name="Shape 9"/>
          <p:cNvCxnSpPr>
            <a:cxnSpLocks noChangeShapeType="1"/>
            <a:endCxn id="5" idx="2"/>
          </p:cNvCxnSpPr>
          <p:nvPr/>
        </p:nvCxnSpPr>
        <p:spPr bwMode="auto">
          <a:xfrm rot="5400000" flipH="1" flipV="1">
            <a:off x="6076950" y="2990850"/>
            <a:ext cx="1066800" cy="1028700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Diagonal Stripe 6"/>
          <p:cNvSpPr/>
          <p:nvPr/>
        </p:nvSpPr>
        <p:spPr>
          <a:xfrm rot="13500000">
            <a:off x="5270500" y="3544888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4572000" y="33528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400800" y="33528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35" name="TextBox 74"/>
          <p:cNvSpPr txBox="1">
            <a:spLocks noChangeArrowheads="1"/>
          </p:cNvSpPr>
          <p:nvPr/>
        </p:nvSpPr>
        <p:spPr bwMode="auto">
          <a:xfrm>
            <a:off x="6477000" y="3581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&lt;0:63&gt;</a:t>
            </a:r>
          </a:p>
        </p:txBody>
      </p:sp>
      <p:sp>
        <p:nvSpPr>
          <p:cNvPr id="111636" name="TextBox 75"/>
          <p:cNvSpPr txBox="1">
            <a:spLocks noChangeArrowheads="1"/>
          </p:cNvSpPr>
          <p:nvPr/>
        </p:nvSpPr>
        <p:spPr bwMode="auto">
          <a:xfrm>
            <a:off x="3733800" y="3581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&lt;0:63&gt;</a:t>
            </a:r>
          </a:p>
        </p:txBody>
      </p:sp>
      <p:sp>
        <p:nvSpPr>
          <p:cNvPr id="79" name="Right Brace 78"/>
          <p:cNvSpPr/>
          <p:nvPr/>
        </p:nvSpPr>
        <p:spPr>
          <a:xfrm rot="5400000">
            <a:off x="3390900" y="3009900"/>
            <a:ext cx="533400" cy="5791200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638" name="TextBox 87"/>
          <p:cNvSpPr txBox="1">
            <a:spLocks noChangeArrowheads="1"/>
          </p:cNvSpPr>
          <p:nvPr/>
        </p:nvSpPr>
        <p:spPr bwMode="auto">
          <a:xfrm>
            <a:off x="2667000" y="61722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Memory channel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CAF69-BEA1-496E-86B5-22544F833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96426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Rank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895600"/>
            <a:ext cx="1295400" cy="381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 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66800" y="3579813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hape 9"/>
          <p:cNvCxnSpPr>
            <a:cxnSpLocks noChangeShapeType="1"/>
          </p:cNvCxnSpPr>
          <p:nvPr/>
        </p:nvCxnSpPr>
        <p:spPr bwMode="auto">
          <a:xfrm rot="5400000" flipH="1" flipV="1">
            <a:off x="745332" y="3809206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2645" name="TextBox 7"/>
          <p:cNvSpPr txBox="1">
            <a:spLocks noChangeArrowheads="1"/>
          </p:cNvSpPr>
          <p:nvPr/>
        </p:nvSpPr>
        <p:spPr bwMode="auto">
          <a:xfrm>
            <a:off x="1295400" y="35925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&lt;0:63&gt;</a:t>
            </a:r>
          </a:p>
        </p:txBody>
      </p:sp>
      <p:cxnSp>
        <p:nvCxnSpPr>
          <p:cNvPr id="11" name="Straight Connector 10"/>
          <p:cNvCxnSpPr>
            <a:stCxn id="23" idx="0"/>
            <a:endCxn id="43" idx="1"/>
          </p:cNvCxnSpPr>
          <p:nvPr/>
        </p:nvCxnSpPr>
        <p:spPr>
          <a:xfrm rot="5400000" flipH="1" flipV="1">
            <a:off x="2353469" y="1048544"/>
            <a:ext cx="331787" cy="244792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3" idx="4"/>
            <a:endCxn id="43" idx="3"/>
          </p:cNvCxnSpPr>
          <p:nvPr/>
        </p:nvCxnSpPr>
        <p:spPr>
          <a:xfrm rot="16200000" flipH="1">
            <a:off x="2162969" y="3704431"/>
            <a:ext cx="712788" cy="244792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386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66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7</a:t>
            </a:r>
          </a:p>
        </p:txBody>
      </p:sp>
      <p:sp>
        <p:nvSpPr>
          <p:cNvPr id="23" name="Oval 22"/>
          <p:cNvSpPr/>
          <p:nvPr/>
        </p:nvSpPr>
        <p:spPr>
          <a:xfrm>
            <a:off x="228600" y="2438400"/>
            <a:ext cx="2133600" cy="2133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652" name="TextBox 29"/>
          <p:cNvSpPr txBox="1">
            <a:spLocks noChangeArrowheads="1"/>
          </p:cNvSpPr>
          <p:nvPr/>
        </p:nvSpPr>
        <p:spPr bwMode="auto">
          <a:xfrm>
            <a:off x="5638800" y="220980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cxnSp>
        <p:nvCxnSpPr>
          <p:cNvPr id="31" name="Shape 9"/>
          <p:cNvCxnSpPr>
            <a:cxnSpLocks noChangeShapeType="1"/>
          </p:cNvCxnSpPr>
          <p:nvPr/>
        </p:nvCxnSpPr>
        <p:spPr bwMode="auto">
          <a:xfrm rot="5400000" flipH="1" flipV="1">
            <a:off x="3810794" y="3885406"/>
            <a:ext cx="1066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2654" name="TextBox 31"/>
          <p:cNvSpPr txBox="1">
            <a:spLocks noChangeArrowheads="1"/>
          </p:cNvSpPr>
          <p:nvPr/>
        </p:nvSpPr>
        <p:spPr bwMode="auto">
          <a:xfrm rot="-5400000">
            <a:off x="3663157" y="3663156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34" name="Shape 9"/>
          <p:cNvCxnSpPr>
            <a:cxnSpLocks noChangeShapeType="1"/>
          </p:cNvCxnSpPr>
          <p:nvPr/>
        </p:nvCxnSpPr>
        <p:spPr bwMode="auto">
          <a:xfrm rot="5400000" flipH="1" flipV="1">
            <a:off x="4647407" y="3885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2656" name="TextBox 34"/>
          <p:cNvSpPr txBox="1">
            <a:spLocks noChangeArrowheads="1"/>
          </p:cNvSpPr>
          <p:nvPr/>
        </p:nvSpPr>
        <p:spPr bwMode="auto">
          <a:xfrm rot="-5400000">
            <a:off x="4499769" y="3663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36" name="Shape 9"/>
          <p:cNvCxnSpPr>
            <a:cxnSpLocks noChangeShapeType="1"/>
          </p:cNvCxnSpPr>
          <p:nvPr/>
        </p:nvCxnSpPr>
        <p:spPr bwMode="auto">
          <a:xfrm rot="5400000" flipH="1" flipV="1">
            <a:off x="6857207" y="3885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2658" name="TextBox 36"/>
          <p:cNvSpPr txBox="1">
            <a:spLocks noChangeArrowheads="1"/>
          </p:cNvSpPr>
          <p:nvPr/>
        </p:nvSpPr>
        <p:spPr bwMode="auto">
          <a:xfrm rot="-5400000">
            <a:off x="6709569" y="3663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38" name="Shape 9"/>
          <p:cNvCxnSpPr>
            <a:cxnSpLocks noChangeShapeType="1"/>
          </p:cNvCxnSpPr>
          <p:nvPr/>
        </p:nvCxnSpPr>
        <p:spPr bwMode="auto">
          <a:xfrm>
            <a:off x="4343400" y="4419600"/>
            <a:ext cx="30480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" name="Shape 9"/>
          <p:cNvCxnSpPr>
            <a:cxnSpLocks noChangeShapeType="1"/>
          </p:cNvCxnSpPr>
          <p:nvPr/>
        </p:nvCxnSpPr>
        <p:spPr bwMode="auto">
          <a:xfrm rot="5400000" flipH="1" flipV="1">
            <a:off x="5317332" y="4952206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2661" name="TextBox 41"/>
          <p:cNvSpPr txBox="1">
            <a:spLocks noChangeArrowheads="1"/>
          </p:cNvSpPr>
          <p:nvPr/>
        </p:nvSpPr>
        <p:spPr bwMode="auto">
          <a:xfrm>
            <a:off x="5867400" y="48006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43" name="Oval 42"/>
          <p:cNvSpPr/>
          <p:nvPr/>
        </p:nvSpPr>
        <p:spPr>
          <a:xfrm>
            <a:off x="2895600" y="1447800"/>
            <a:ext cx="5791200" cy="44958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A0EE-8CB7-44DA-B85D-069F85BB8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930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B2CF9D6E-9F16-8244-99DE-3BCA06BFE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Recall: What is A Computer?</a:t>
            </a:r>
          </a:p>
        </p:txBody>
      </p:sp>
      <p:sp>
        <p:nvSpPr>
          <p:cNvPr id="128002" name="Content Placeholder 2">
            <a:extLst>
              <a:ext uri="{FF2B5EF4-FFF2-40B4-BE49-F238E27FC236}">
                <a16:creationId xmlns:a16="http://schemas.microsoft.com/office/drawing/2014/main" id="{FFC6AD80-148A-724C-BCE1-E3C59769F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 will cover all three components</a:t>
            </a:r>
          </a:p>
        </p:txBody>
      </p:sp>
      <p:sp>
        <p:nvSpPr>
          <p:cNvPr id="128003" name="Slide Number Placeholder 3">
            <a:extLst>
              <a:ext uri="{FF2B5EF4-FFF2-40B4-BE49-F238E27FC236}">
                <a16:creationId xmlns:a16="http://schemas.microsoft.com/office/drawing/2014/main" id="{313D2147-A7FE-3349-8929-6DA8EDDE2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A039912-D12E-E74D-A818-845C0C090EE8}" type="slidenum">
              <a:rPr lang="en-US" altLang="en-US" sz="1600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6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C7E220BA-AD7D-A64C-B2B2-65D2965B2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200" y="1828800"/>
            <a:ext cx="2743200" cy="3276600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Memory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2"/>
                </a:solidFill>
                <a:latin typeface="Calibri" panose="020F0502020204030204" pitchFamily="34" charset="0"/>
              </a:rPr>
              <a:t>(program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2"/>
                </a:solidFill>
                <a:latin typeface="Calibri" panose="020F0502020204030204" pitchFamily="34" charset="0"/>
              </a:rPr>
              <a:t>and data)</a:t>
            </a:r>
          </a:p>
        </p:txBody>
      </p:sp>
      <p:sp>
        <p:nvSpPr>
          <p:cNvPr id="128005" name="AutoShape 4">
            <a:extLst>
              <a:ext uri="{FF2B5EF4-FFF2-40B4-BE49-F238E27FC236}">
                <a16:creationId xmlns:a16="http://schemas.microsoft.com/office/drawing/2014/main" id="{BEDA5B53-ED89-E046-A2AE-4F4693627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43100"/>
            <a:ext cx="2743200" cy="30480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CC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I/O</a:t>
            </a:r>
          </a:p>
        </p:txBody>
      </p:sp>
      <p:sp>
        <p:nvSpPr>
          <p:cNvPr id="128006" name="Rectangle 5">
            <a:extLst>
              <a:ext uri="{FF2B5EF4-FFF2-40B4-BE49-F238E27FC236}">
                <a16:creationId xmlns:a16="http://schemas.microsoft.com/office/drawing/2014/main" id="{539B51D3-9CB4-5347-98D1-EBDD29F6E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2743200" cy="3276600"/>
          </a:xfrm>
          <a:prstGeom prst="rect">
            <a:avLst/>
          </a:prstGeom>
          <a:solidFill>
            <a:srgbClr val="FFCC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Processing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Calibri" panose="020F0502020204030204" pitchFamily="34" charset="0"/>
            </a:endParaRPr>
          </a:p>
        </p:txBody>
      </p:sp>
      <p:sp>
        <p:nvSpPr>
          <p:cNvPr id="128007" name="AutoShape 6">
            <a:extLst>
              <a:ext uri="{FF2B5EF4-FFF2-40B4-BE49-F238E27FC236}">
                <a16:creationId xmlns:a16="http://schemas.microsoft.com/office/drawing/2014/main" id="{A837C7FA-74A6-DE40-A97C-AD18D1C6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163" y="3124200"/>
            <a:ext cx="939800" cy="685800"/>
          </a:xfrm>
          <a:prstGeom prst="leftRightArrow">
            <a:avLst>
              <a:gd name="adj1" fmla="val 50926"/>
              <a:gd name="adj2" fmla="val 29311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Calibri" panose="020F0502020204030204" pitchFamily="34" charset="0"/>
            </a:endParaRPr>
          </a:p>
        </p:txBody>
      </p:sp>
      <p:sp>
        <p:nvSpPr>
          <p:cNvPr id="128008" name="Rectangle 10">
            <a:extLst>
              <a:ext uri="{FF2B5EF4-FFF2-40B4-BE49-F238E27FC236}">
                <a16:creationId xmlns:a16="http://schemas.microsoft.com/office/drawing/2014/main" id="{67545880-A8B8-C244-A6F0-08EBC4EB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19400"/>
            <a:ext cx="2209800" cy="9144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control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(sequencing)</a:t>
            </a:r>
          </a:p>
        </p:txBody>
      </p:sp>
      <p:sp>
        <p:nvSpPr>
          <p:cNvPr id="128009" name="Rectangle 11">
            <a:extLst>
              <a:ext uri="{FF2B5EF4-FFF2-40B4-BE49-F238E27FC236}">
                <a16:creationId xmlns:a16="http://schemas.microsoft.com/office/drawing/2014/main" id="{CC16E366-A743-DC41-9241-1BB650951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86200"/>
            <a:ext cx="2209800" cy="9144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datapath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9"/>
          <p:cNvCxnSpPr>
            <a:cxnSpLocks noChangeShapeType="1"/>
          </p:cNvCxnSpPr>
          <p:nvPr/>
        </p:nvCxnSpPr>
        <p:spPr bwMode="auto">
          <a:xfrm rot="16200000" flipV="1">
            <a:off x="5143500" y="4152900"/>
            <a:ext cx="914400" cy="381000"/>
          </a:xfrm>
          <a:prstGeom prst="bentConnector3">
            <a:avLst>
              <a:gd name="adj1" fmla="val 5813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Shape 9"/>
          <p:cNvCxnSpPr>
            <a:cxnSpLocks noChangeShapeType="1"/>
          </p:cNvCxnSpPr>
          <p:nvPr/>
        </p:nvCxnSpPr>
        <p:spPr bwMode="auto">
          <a:xfrm rot="16200000" flipV="1">
            <a:off x="5562600" y="3810000"/>
            <a:ext cx="1752600" cy="228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36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Chip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5908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Chip 0</a:t>
            </a:r>
          </a:p>
        </p:txBody>
      </p:sp>
      <p:cxnSp>
        <p:nvCxnSpPr>
          <p:cNvPr id="6" name="Shape 9"/>
          <p:cNvCxnSpPr>
            <a:cxnSpLocks noChangeShapeType="1"/>
          </p:cNvCxnSpPr>
          <p:nvPr/>
        </p:nvCxnSpPr>
        <p:spPr bwMode="auto">
          <a:xfrm rot="5400000" flipH="1" flipV="1">
            <a:off x="1056482" y="41140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3670" name="TextBox 6"/>
          <p:cNvSpPr txBox="1">
            <a:spLocks noChangeArrowheads="1"/>
          </p:cNvSpPr>
          <p:nvPr/>
        </p:nvSpPr>
        <p:spPr bwMode="auto">
          <a:xfrm rot="-5400000">
            <a:off x="908844" y="38917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638800" y="1720850"/>
          <a:ext cx="1249368" cy="11938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896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638800" y="17208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18732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20256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1600" y="21780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029200" y="2330450"/>
          <a:ext cx="1249368" cy="11938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896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029200" y="23304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24828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4400" y="26352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4457700" y="1758950"/>
            <a:ext cx="990600" cy="9144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781" name="TextBox 30"/>
          <p:cNvSpPr txBox="1">
            <a:spLocks noChangeArrowheads="1"/>
          </p:cNvSpPr>
          <p:nvPr/>
        </p:nvSpPr>
        <p:spPr bwMode="auto">
          <a:xfrm rot="-2834338">
            <a:off x="4279106" y="1861344"/>
            <a:ext cx="1081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8 banks</a:t>
            </a:r>
          </a:p>
        </p:txBody>
      </p:sp>
      <p:cxnSp>
        <p:nvCxnSpPr>
          <p:cNvPr id="34" name="Shape 9"/>
          <p:cNvCxnSpPr>
            <a:cxnSpLocks noChangeShapeType="1"/>
            <a:endCxn id="22" idx="2"/>
          </p:cNvCxnSpPr>
          <p:nvPr/>
        </p:nvCxnSpPr>
        <p:spPr bwMode="auto">
          <a:xfrm rot="16200000" flipV="1">
            <a:off x="5032375" y="4194175"/>
            <a:ext cx="793750" cy="419100"/>
          </a:xfrm>
          <a:prstGeom prst="bentConnector3">
            <a:avLst>
              <a:gd name="adj1" fmla="val 5187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4572000" y="27876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0</a:t>
            </a:r>
          </a:p>
        </p:txBody>
      </p:sp>
      <p:sp>
        <p:nvSpPr>
          <p:cNvPr id="32" name="Diagonal Stripe 31"/>
          <p:cNvSpPr/>
          <p:nvPr/>
        </p:nvSpPr>
        <p:spPr>
          <a:xfrm rot="13500000">
            <a:off x="5675313" y="4303713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785" name="TextBox 55"/>
          <p:cNvSpPr txBox="1">
            <a:spLocks noChangeArrowheads="1"/>
          </p:cNvSpPr>
          <p:nvPr/>
        </p:nvSpPr>
        <p:spPr bwMode="auto">
          <a:xfrm>
            <a:off x="5410200" y="399097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3786" name="TextBox 56"/>
          <p:cNvSpPr txBox="1">
            <a:spLocks noChangeArrowheads="1"/>
          </p:cNvSpPr>
          <p:nvPr/>
        </p:nvSpPr>
        <p:spPr bwMode="auto">
          <a:xfrm>
            <a:off x="5105400" y="44196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3787" name="TextBox 57"/>
          <p:cNvSpPr txBox="1">
            <a:spLocks noChangeArrowheads="1"/>
          </p:cNvSpPr>
          <p:nvPr/>
        </p:nvSpPr>
        <p:spPr bwMode="auto">
          <a:xfrm>
            <a:off x="6324600" y="368617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3788" name="TextBox 59"/>
          <p:cNvSpPr txBox="1">
            <a:spLocks noChangeArrowheads="1"/>
          </p:cNvSpPr>
          <p:nvPr/>
        </p:nvSpPr>
        <p:spPr bwMode="auto">
          <a:xfrm>
            <a:off x="5791200" y="40386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61" name="Shape 9"/>
          <p:cNvCxnSpPr>
            <a:cxnSpLocks noChangeShapeType="1"/>
          </p:cNvCxnSpPr>
          <p:nvPr/>
        </p:nvCxnSpPr>
        <p:spPr bwMode="auto">
          <a:xfrm rot="5400000" flipH="1" flipV="1">
            <a:off x="5628482" y="56380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3790" name="TextBox 61"/>
          <p:cNvSpPr txBox="1">
            <a:spLocks noChangeArrowheads="1"/>
          </p:cNvSpPr>
          <p:nvPr/>
        </p:nvSpPr>
        <p:spPr bwMode="auto">
          <a:xfrm rot="-5400000">
            <a:off x="5480844" y="54157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64" name="Oval 63"/>
          <p:cNvSpPr/>
          <p:nvPr/>
        </p:nvSpPr>
        <p:spPr>
          <a:xfrm>
            <a:off x="533400" y="2286000"/>
            <a:ext cx="2133600" cy="2514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429000" y="1295400"/>
            <a:ext cx="5257800" cy="50292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>
            <a:stCxn id="64" idx="0"/>
            <a:endCxn id="65" idx="1"/>
          </p:cNvCxnSpPr>
          <p:nvPr/>
        </p:nvCxnSpPr>
        <p:spPr>
          <a:xfrm rot="5400000" flipH="1" flipV="1">
            <a:off x="2772569" y="859631"/>
            <a:ext cx="254000" cy="259873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4" idx="4"/>
            <a:endCxn id="65" idx="3"/>
          </p:cNvCxnSpPr>
          <p:nvPr/>
        </p:nvCxnSpPr>
        <p:spPr>
          <a:xfrm rot="16200000" flipH="1">
            <a:off x="2505869" y="3894931"/>
            <a:ext cx="787400" cy="259873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9EDB4-E106-481F-87A9-3883BAE0A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62991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hape 9"/>
          <p:cNvCxnSpPr>
            <a:cxnSpLocks noChangeShapeType="1"/>
          </p:cNvCxnSpPr>
          <p:nvPr/>
        </p:nvCxnSpPr>
        <p:spPr bwMode="auto">
          <a:xfrm rot="5400000" flipH="1" flipV="1">
            <a:off x="6172200" y="4497388"/>
            <a:ext cx="990600" cy="990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Bank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251460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0</a:t>
            </a:r>
          </a:p>
        </p:txBody>
      </p:sp>
      <p:cxnSp>
        <p:nvCxnSpPr>
          <p:cNvPr id="10" name="Shape 9"/>
          <p:cNvCxnSpPr>
            <a:cxnSpLocks noChangeShapeType="1"/>
          </p:cNvCxnSpPr>
          <p:nvPr/>
        </p:nvCxnSpPr>
        <p:spPr bwMode="auto">
          <a:xfrm rot="5400000" flipH="1" flipV="1">
            <a:off x="904082" y="4266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4693" name="TextBox 10"/>
          <p:cNvSpPr txBox="1">
            <a:spLocks noChangeArrowheads="1"/>
          </p:cNvSpPr>
          <p:nvPr/>
        </p:nvSpPr>
        <p:spPr bwMode="auto">
          <a:xfrm rot="-5400000">
            <a:off x="756444" y="4044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114694" name="TextBox 11"/>
          <p:cNvSpPr txBox="1">
            <a:spLocks noChangeArrowheads="1"/>
          </p:cNvSpPr>
          <p:nvPr/>
        </p:nvSpPr>
        <p:spPr bwMode="auto">
          <a:xfrm>
            <a:off x="7467600" y="3659188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</p:txBody>
      </p:sp>
      <p:sp>
        <p:nvSpPr>
          <p:cNvPr id="114695" name="TextBox 13"/>
          <p:cNvSpPr txBox="1">
            <a:spLocks noChangeArrowheads="1"/>
          </p:cNvSpPr>
          <p:nvPr/>
        </p:nvSpPr>
        <p:spPr bwMode="auto">
          <a:xfrm>
            <a:off x="7467600" y="2133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</a:t>
            </a:r>
            <a:r>
              <a:rPr lang="en-US" sz="1600" dirty="0">
                <a:solidFill>
                  <a:srgbClr val="4F81BD"/>
                </a:solidFill>
                <a:latin typeface="Calibri" charset="0"/>
                <a:cs typeface="Arial" charset="0"/>
              </a:rPr>
              <a:t>32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k-1</a:t>
            </a:r>
          </a:p>
        </p:txBody>
      </p:sp>
      <p:sp>
        <p:nvSpPr>
          <p:cNvPr id="114696" name="TextBox 17"/>
          <p:cNvSpPr txBox="1">
            <a:spLocks noChangeArrowheads="1"/>
          </p:cNvSpPr>
          <p:nvPr/>
        </p:nvSpPr>
        <p:spPr bwMode="auto">
          <a:xfrm rot="5400000">
            <a:off x="7378700" y="2757488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38600" y="1557338"/>
            <a:ext cx="3276600" cy="1587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698" name="TextBox 20"/>
          <p:cNvSpPr txBox="1">
            <a:spLocks noChangeArrowheads="1"/>
          </p:cNvSpPr>
          <p:nvPr/>
        </p:nvSpPr>
        <p:spPr bwMode="auto">
          <a:xfrm>
            <a:off x="5181600" y="1219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2kB</a:t>
            </a:r>
          </a:p>
        </p:txBody>
      </p:sp>
      <p:cxnSp>
        <p:nvCxnSpPr>
          <p:cNvPr id="22" name="Shape 9"/>
          <p:cNvCxnSpPr>
            <a:cxnSpLocks noChangeShapeType="1"/>
          </p:cNvCxnSpPr>
          <p:nvPr/>
        </p:nvCxnSpPr>
        <p:spPr bwMode="auto">
          <a:xfrm rot="16200000" flipV="1">
            <a:off x="4267200" y="4497388"/>
            <a:ext cx="990600" cy="990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4700" name="TextBox 22"/>
          <p:cNvSpPr txBox="1">
            <a:spLocks noChangeArrowheads="1"/>
          </p:cNvSpPr>
          <p:nvPr/>
        </p:nvSpPr>
        <p:spPr bwMode="auto">
          <a:xfrm>
            <a:off x="3810000" y="45847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060825" y="1968500"/>
            <a:ext cx="381000" cy="1588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702" name="TextBox 26"/>
          <p:cNvSpPr txBox="1">
            <a:spLocks noChangeArrowheads="1"/>
          </p:cNvSpPr>
          <p:nvPr/>
        </p:nvSpPr>
        <p:spPr bwMode="auto">
          <a:xfrm>
            <a:off x="3679825" y="1601788"/>
            <a:ext cx="1106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 (column)</a:t>
            </a:r>
          </a:p>
        </p:txBody>
      </p:sp>
      <p:cxnSp>
        <p:nvCxnSpPr>
          <p:cNvPr id="35" name="Shape 9"/>
          <p:cNvCxnSpPr>
            <a:cxnSpLocks noChangeShapeType="1"/>
          </p:cNvCxnSpPr>
          <p:nvPr/>
        </p:nvCxnSpPr>
        <p:spPr bwMode="auto">
          <a:xfrm rot="16200000" flipV="1">
            <a:off x="4533900" y="4611688"/>
            <a:ext cx="990600" cy="762000"/>
          </a:xfrm>
          <a:prstGeom prst="bentConnector3">
            <a:avLst>
              <a:gd name="adj1" fmla="val 65759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038600" y="2090738"/>
          <a:ext cx="3332160" cy="24495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6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6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902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4760" name="TextBox 40"/>
          <p:cNvSpPr txBox="1">
            <a:spLocks noChangeArrowheads="1"/>
          </p:cNvSpPr>
          <p:nvPr/>
        </p:nvSpPr>
        <p:spPr bwMode="auto">
          <a:xfrm>
            <a:off x="4800600" y="44973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</a:t>
            </a:r>
          </a:p>
        </p:txBody>
      </p:sp>
      <p:sp>
        <p:nvSpPr>
          <p:cNvPr id="114761" name="Rectangle 43"/>
          <p:cNvSpPr>
            <a:spLocks noChangeArrowheads="1"/>
          </p:cNvSpPr>
          <p:nvPr/>
        </p:nvSpPr>
        <p:spPr bwMode="auto">
          <a:xfrm>
            <a:off x="4953000" y="4065588"/>
            <a:ext cx="15065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Row-buffer</a:t>
            </a:r>
          </a:p>
        </p:txBody>
      </p:sp>
      <p:sp>
        <p:nvSpPr>
          <p:cNvPr id="114762" name="TextBox 46"/>
          <p:cNvSpPr txBox="1">
            <a:spLocks noChangeArrowheads="1"/>
          </p:cNvSpPr>
          <p:nvPr/>
        </p:nvSpPr>
        <p:spPr bwMode="auto">
          <a:xfrm>
            <a:off x="7162800" y="45735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1B</a:t>
            </a:r>
          </a:p>
        </p:txBody>
      </p:sp>
      <p:sp>
        <p:nvSpPr>
          <p:cNvPr id="114763" name="TextBox 48"/>
          <p:cNvSpPr txBox="1">
            <a:spLocks noChangeArrowheads="1"/>
          </p:cNvSpPr>
          <p:nvPr/>
        </p:nvSpPr>
        <p:spPr bwMode="auto">
          <a:xfrm>
            <a:off x="5410200" y="4802188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18919" y="6134894"/>
            <a:ext cx="8382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4765" name="TextBox 50"/>
          <p:cNvSpPr txBox="1">
            <a:spLocks noChangeArrowheads="1"/>
          </p:cNvSpPr>
          <p:nvPr/>
        </p:nvSpPr>
        <p:spPr bwMode="auto">
          <a:xfrm rot="-5400000">
            <a:off x="5110957" y="5950744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sp>
        <p:nvSpPr>
          <p:cNvPr id="28" name="Diagonal Stripe 27"/>
          <p:cNvSpPr/>
          <p:nvPr/>
        </p:nvSpPr>
        <p:spPr>
          <a:xfrm rot="13500000">
            <a:off x="5294313" y="4991100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04800" y="2057400"/>
            <a:ext cx="2286000" cy="2895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124200" y="1219200"/>
            <a:ext cx="5410200" cy="54102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>
            <a:stCxn id="56" idx="0"/>
          </p:cNvCxnSpPr>
          <p:nvPr/>
        </p:nvCxnSpPr>
        <p:spPr>
          <a:xfrm rot="5400000" flipH="1" flipV="1">
            <a:off x="2133600" y="762000"/>
            <a:ext cx="609600" cy="19812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6" idx="4"/>
          </p:cNvCxnSpPr>
          <p:nvPr/>
        </p:nvCxnSpPr>
        <p:spPr>
          <a:xfrm rot="16200000" flipH="1">
            <a:off x="1714500" y="4686300"/>
            <a:ext cx="1295400" cy="18288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6DA0C-11DF-4B9F-B3C4-2BC008507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56407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>
            <a:extLst>
              <a:ext uri="{FF2B5EF4-FFF2-40B4-BE49-F238E27FC236}">
                <a16:creationId xmlns:a16="http://schemas.microsoft.com/office/drawing/2014/main" id="{CF6E5230-A136-0141-9E7D-EBB8B994F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Digging Deeper: DRAM Bank Operation</a:t>
            </a:r>
          </a:p>
        </p:txBody>
      </p:sp>
      <p:sp>
        <p:nvSpPr>
          <p:cNvPr id="198658" name="Content Placeholder 2">
            <a:extLst>
              <a:ext uri="{FF2B5EF4-FFF2-40B4-BE49-F238E27FC236}">
                <a16:creationId xmlns:a16="http://schemas.microsoft.com/office/drawing/2014/main" id="{FDC646F1-DA15-1741-9229-AC2E2B1D8C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8659" name="Slide Number Placeholder 3">
            <a:extLst>
              <a:ext uri="{FF2B5EF4-FFF2-40B4-BE49-F238E27FC236}">
                <a16:creationId xmlns:a16="http://schemas.microsoft.com/office/drawing/2014/main" id="{0D6FFDFC-6FE0-F749-B5FF-24D2527C3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A73B34-3B2C-C246-8AC7-0969EA0445C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id="{291B202C-C3C8-A14D-B521-E97B36CDB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643063"/>
            <a:ext cx="1612900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1" name="Line 5">
            <a:extLst>
              <a:ext uri="{FF2B5EF4-FFF2-40B4-BE49-F238E27FC236}">
                <a16:creationId xmlns:a16="http://schemas.microsoft.com/office/drawing/2014/main" id="{4C6EEE55-1651-244E-B531-6C7ADC4C2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19319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2" name="Line 6">
            <a:extLst>
              <a:ext uri="{FF2B5EF4-FFF2-40B4-BE49-F238E27FC236}">
                <a16:creationId xmlns:a16="http://schemas.microsoft.com/office/drawing/2014/main" id="{AF79CCBF-7B02-A747-85B4-F23827B8B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22193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3" name="Line 7">
            <a:extLst>
              <a:ext uri="{FF2B5EF4-FFF2-40B4-BE49-F238E27FC236}">
                <a16:creationId xmlns:a16="http://schemas.microsoft.com/office/drawing/2014/main" id="{EB8F64AF-7C32-B148-96E4-FF65C95AC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25082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4" name="Line 8">
            <a:extLst>
              <a:ext uri="{FF2B5EF4-FFF2-40B4-BE49-F238E27FC236}">
                <a16:creationId xmlns:a16="http://schemas.microsoft.com/office/drawing/2014/main" id="{D0AD5847-D388-7B4F-9F1B-FE192CDFB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27955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5" name="Line 9">
            <a:extLst>
              <a:ext uri="{FF2B5EF4-FFF2-40B4-BE49-F238E27FC236}">
                <a16:creationId xmlns:a16="http://schemas.microsoft.com/office/drawing/2014/main" id="{68EB77C8-AACC-AE40-9D58-6BEBFE843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0829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66" name="Line 10">
            <a:extLst>
              <a:ext uri="{FF2B5EF4-FFF2-40B4-BE49-F238E27FC236}">
                <a16:creationId xmlns:a16="http://schemas.microsoft.com/office/drawing/2014/main" id="{3E0C30FE-FE23-9A4A-8619-4B7A946FB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3718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815C7E89-3EEB-404B-A7AB-40BDB08F4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2E0339AC-DBF4-054E-9A97-3E71FE3C9E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3889375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F4FD879F-138E-9A4D-967F-A4A9FF20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4408488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Buffer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66335D54-CF6D-354A-9953-02E9F5595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2446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(Row 0, Column 0)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1BC6176C-9AB5-E44E-8DA5-8CEAEEFEF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1643063"/>
            <a:ext cx="461962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20843187-8D0C-DF4B-A4B5-23D88912AE0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356644" y="2596357"/>
            <a:ext cx="153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decoder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F0861F7A-CDA0-194E-BE37-97E9582B5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505618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mux</a:t>
            </a:r>
          </a:p>
        </p:txBody>
      </p:sp>
      <p:sp>
        <p:nvSpPr>
          <p:cNvPr id="198674" name="Line 20">
            <a:extLst>
              <a:ext uri="{FF2B5EF4-FFF2-40B4-BE49-F238E27FC236}">
                <a16:creationId xmlns:a16="http://schemas.microsoft.com/office/drawing/2014/main" id="{9A31AF46-C21A-3342-8FDD-4C5D8D8BF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288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5" name="Line 21">
            <a:extLst>
              <a:ext uri="{FF2B5EF4-FFF2-40B4-BE49-F238E27FC236}">
                <a16:creationId xmlns:a16="http://schemas.microsoft.com/office/drawing/2014/main" id="{4ADC3C9D-4D1E-F540-BFDA-93386A865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6" name="Line 22">
            <a:extLst>
              <a:ext uri="{FF2B5EF4-FFF2-40B4-BE49-F238E27FC236}">
                <a16:creationId xmlns:a16="http://schemas.microsoft.com/office/drawing/2014/main" id="{A21AB875-F0D7-B443-A83B-AC4265730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4850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7" name="Line 23">
            <a:extLst>
              <a:ext uri="{FF2B5EF4-FFF2-40B4-BE49-F238E27FC236}">
                <a16:creationId xmlns:a16="http://schemas.microsoft.com/office/drawing/2014/main" id="{97151793-14D0-9D47-9FB3-1F9CFDCDF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503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8" name="Line 24">
            <a:extLst>
              <a:ext uri="{FF2B5EF4-FFF2-40B4-BE49-F238E27FC236}">
                <a16:creationId xmlns:a16="http://schemas.microsoft.com/office/drawing/2014/main" id="{52595FA2-24F4-D047-8D6C-49F96E166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522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79" name="Line 25">
            <a:extLst>
              <a:ext uri="{FF2B5EF4-FFF2-40B4-BE49-F238E27FC236}">
                <a16:creationId xmlns:a16="http://schemas.microsoft.com/office/drawing/2014/main" id="{FB060E1D-0A4A-414C-AEE9-D28190330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13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8680" name="Line 26">
            <a:extLst>
              <a:ext uri="{FF2B5EF4-FFF2-40B4-BE49-F238E27FC236}">
                <a16:creationId xmlns:a16="http://schemas.microsoft.com/office/drawing/2014/main" id="{1A894B6D-15C3-564B-9881-1205940D4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636963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Line 27">
            <a:extLst>
              <a:ext uri="{FF2B5EF4-FFF2-40B4-BE49-F238E27FC236}">
                <a16:creationId xmlns:a16="http://schemas.microsoft.com/office/drawing/2014/main" id="{A6FB0B61-288D-C143-AC0B-D20F6386E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2325" y="27955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Line 28">
            <a:extLst>
              <a:ext uri="{FF2B5EF4-FFF2-40B4-BE49-F238E27FC236}">
                <a16:creationId xmlns:a16="http://schemas.microsoft.com/office/drawing/2014/main" id="{AE0F87AD-FE73-2E46-8D64-14AF63D53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7088" y="4754563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Line 39">
            <a:extLst>
              <a:ext uri="{FF2B5EF4-FFF2-40B4-BE49-F238E27FC236}">
                <a16:creationId xmlns:a16="http://schemas.microsoft.com/office/drawing/2014/main" id="{A086930F-F77C-3646-91BF-91047B332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2795588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Text Box 40">
            <a:extLst>
              <a:ext uri="{FF2B5EF4-FFF2-40B4-BE49-F238E27FC236}">
                <a16:creationId xmlns:a16="http://schemas.microsoft.com/office/drawing/2014/main" id="{845989BF-AE59-3947-B838-DA34B811A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address 0</a:t>
            </a:r>
          </a:p>
        </p:txBody>
      </p:sp>
      <p:sp>
        <p:nvSpPr>
          <p:cNvPr id="30" name="Text Box 41">
            <a:extLst>
              <a:ext uri="{FF2B5EF4-FFF2-40B4-BE49-F238E27FC236}">
                <a16:creationId xmlns:a16="http://schemas.microsoft.com/office/drawing/2014/main" id="{EA1171AB-8816-D645-AE8C-CF41F8DAD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0</a:t>
            </a:r>
          </a:p>
        </p:txBody>
      </p:sp>
      <p:sp>
        <p:nvSpPr>
          <p:cNvPr id="31" name="Line 42">
            <a:extLst>
              <a:ext uri="{FF2B5EF4-FFF2-40B4-BE49-F238E27FC236}">
                <a16:creationId xmlns:a16="http://schemas.microsoft.com/office/drawing/2014/main" id="{72CB4A2D-05D3-7341-AC95-3E90A673B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4713" y="52720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Line 43">
            <a:extLst>
              <a:ext uri="{FF2B5EF4-FFF2-40B4-BE49-F238E27FC236}">
                <a16:creationId xmlns:a16="http://schemas.microsoft.com/office/drawing/2014/main" id="{9ABA01A6-D3E3-1144-9A26-9218130FD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5445125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Text Box 44">
            <a:extLst>
              <a:ext uri="{FF2B5EF4-FFF2-40B4-BE49-F238E27FC236}">
                <a16:creationId xmlns:a16="http://schemas.microsoft.com/office/drawing/2014/main" id="{EFBB0819-8B0E-0341-B36A-C7443450C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573405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34" name="Rectangle 45">
            <a:extLst>
              <a:ext uri="{FF2B5EF4-FFF2-40B4-BE49-F238E27FC236}">
                <a16:creationId xmlns:a16="http://schemas.microsoft.com/office/drawing/2014/main" id="{D583B2DA-D2DE-1042-BD28-03FA76DA8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643063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Rectangle 47">
            <a:extLst>
              <a:ext uri="{FF2B5EF4-FFF2-40B4-BE49-F238E27FC236}">
                <a16:creationId xmlns:a16="http://schemas.microsoft.com/office/drawing/2014/main" id="{E10183AA-7982-264B-909B-E6CE72C5F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Rectangle 48">
            <a:extLst>
              <a:ext uri="{FF2B5EF4-FFF2-40B4-BE49-F238E27FC236}">
                <a16:creationId xmlns:a16="http://schemas.microsoft.com/office/drawing/2014/main" id="{4579BCA4-7458-D141-A608-E32611B61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8EDF5390-99E4-954F-A89C-85A466CC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0</a:t>
            </a:r>
          </a:p>
        </p:txBody>
      </p:sp>
      <p:sp>
        <p:nvSpPr>
          <p:cNvPr id="38" name="Text Box 50">
            <a:extLst>
              <a:ext uri="{FF2B5EF4-FFF2-40B4-BE49-F238E27FC236}">
                <a16:creationId xmlns:a16="http://schemas.microsoft.com/office/drawing/2014/main" id="{5C1D5035-395C-4D43-B8FE-E4AF62EDE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Empty</a:t>
            </a:r>
          </a:p>
        </p:txBody>
      </p:sp>
      <p:sp>
        <p:nvSpPr>
          <p:cNvPr id="39" name="Text Box 51">
            <a:extLst>
              <a:ext uri="{FF2B5EF4-FFF2-40B4-BE49-F238E27FC236}">
                <a16:creationId xmlns:a16="http://schemas.microsoft.com/office/drawing/2014/main" id="{59ABAB05-8D00-BF44-815C-C4B4393C5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1530350"/>
            <a:ext cx="230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(Row 0, Column 1)</a:t>
            </a:r>
          </a:p>
        </p:txBody>
      </p:sp>
      <p:sp>
        <p:nvSpPr>
          <p:cNvPr id="40" name="Text Box 52">
            <a:extLst>
              <a:ext uri="{FF2B5EF4-FFF2-40B4-BE49-F238E27FC236}">
                <a16:creationId xmlns:a16="http://schemas.microsoft.com/office/drawing/2014/main" id="{3B8FC70B-BCC0-6C4D-A691-55033F4EE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1</a:t>
            </a:r>
          </a:p>
        </p:txBody>
      </p:sp>
      <p:sp>
        <p:nvSpPr>
          <p:cNvPr id="41" name="Rectangle 53">
            <a:extLst>
              <a:ext uri="{FF2B5EF4-FFF2-40B4-BE49-F238E27FC236}">
                <a16:creationId xmlns:a16="http://schemas.microsoft.com/office/drawing/2014/main" id="{21C216F4-9C4F-1949-93C9-81338C982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 Box 54">
            <a:extLst>
              <a:ext uri="{FF2B5EF4-FFF2-40B4-BE49-F238E27FC236}">
                <a16:creationId xmlns:a16="http://schemas.microsoft.com/office/drawing/2014/main" id="{57612249-DE81-1F45-89ED-152A77F16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797050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(Row 0, Column 85)</a:t>
            </a:r>
          </a:p>
        </p:txBody>
      </p:sp>
      <p:sp>
        <p:nvSpPr>
          <p:cNvPr id="43" name="Rectangle 55">
            <a:extLst>
              <a:ext uri="{FF2B5EF4-FFF2-40B4-BE49-F238E27FC236}">
                <a16:creationId xmlns:a16="http://schemas.microsoft.com/office/drawing/2014/main" id="{A00DDAFF-CBD7-BE42-BD7B-1360608E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Text Box 56">
            <a:extLst>
              <a:ext uri="{FF2B5EF4-FFF2-40B4-BE49-F238E27FC236}">
                <a16:creationId xmlns:a16="http://schemas.microsoft.com/office/drawing/2014/main" id="{9C4C45C6-E3BF-074E-B865-2FB199E31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8413"/>
            <a:ext cx="218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85</a:t>
            </a:r>
          </a:p>
        </p:txBody>
      </p:sp>
      <p:sp>
        <p:nvSpPr>
          <p:cNvPr id="45" name="Text Box 58">
            <a:extLst>
              <a:ext uri="{FF2B5EF4-FFF2-40B4-BE49-F238E27FC236}">
                <a16:creationId xmlns:a16="http://schemas.microsoft.com/office/drawing/2014/main" id="{2DE06179-080A-404B-8671-7D939AF54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2070100"/>
            <a:ext cx="217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(Row 1, Column 0)</a:t>
            </a:r>
          </a:p>
        </p:txBody>
      </p:sp>
      <p:sp>
        <p:nvSpPr>
          <p:cNvPr id="46" name="Text Box 59">
            <a:extLst>
              <a:ext uri="{FF2B5EF4-FFF2-40B4-BE49-F238E27FC236}">
                <a16:creationId xmlns:a16="http://schemas.microsoft.com/office/drawing/2014/main" id="{B40DDC6E-5DA9-3141-B423-00B57EBA7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HIT</a:t>
            </a:r>
          </a:p>
        </p:txBody>
      </p:sp>
      <p:sp>
        <p:nvSpPr>
          <p:cNvPr id="47" name="Text Box 60">
            <a:extLst>
              <a:ext uri="{FF2B5EF4-FFF2-40B4-BE49-F238E27FC236}">
                <a16:creationId xmlns:a16="http://schemas.microsoft.com/office/drawing/2014/main" id="{5ED7AF90-4413-8542-B602-5E35A53BD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B812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HIT</a:t>
            </a:r>
          </a:p>
        </p:txBody>
      </p:sp>
      <p:sp>
        <p:nvSpPr>
          <p:cNvPr id="48" name="Text Box 61">
            <a:extLst>
              <a:ext uri="{FF2B5EF4-FFF2-40B4-BE49-F238E27FC236}">
                <a16:creationId xmlns:a16="http://schemas.microsoft.com/office/drawing/2014/main" id="{F96C2B09-8839-C74E-93D9-96936C8AE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address 1</a:t>
            </a:r>
          </a:p>
        </p:txBody>
      </p:sp>
      <p:sp>
        <p:nvSpPr>
          <p:cNvPr id="49" name="Rectangle 62">
            <a:extLst>
              <a:ext uri="{FF2B5EF4-FFF2-40B4-BE49-F238E27FC236}">
                <a16:creationId xmlns:a16="http://schemas.microsoft.com/office/drawing/2014/main" id="{16E85537-49A3-8945-A256-C222842B7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93198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Rectangle 63">
            <a:extLst>
              <a:ext uri="{FF2B5EF4-FFF2-40B4-BE49-F238E27FC236}">
                <a16:creationId xmlns:a16="http://schemas.microsoft.com/office/drawing/2014/main" id="{BDE919D1-28C0-F84E-81FD-D4647B66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Rectangle 64">
            <a:extLst>
              <a:ext uri="{FF2B5EF4-FFF2-40B4-BE49-F238E27FC236}">
                <a16:creationId xmlns:a16="http://schemas.microsoft.com/office/drawing/2014/main" id="{8536B316-1B69-1D48-B3DF-BD90563BA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Text Box 65">
            <a:extLst>
              <a:ext uri="{FF2B5EF4-FFF2-40B4-BE49-F238E27FC236}">
                <a16:creationId xmlns:a16="http://schemas.microsoft.com/office/drawing/2014/main" id="{F0B2B259-927C-2D40-ACE1-B090F6CE3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550" y="44196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 1</a:t>
            </a:r>
          </a:p>
        </p:txBody>
      </p:sp>
      <p:sp>
        <p:nvSpPr>
          <p:cNvPr id="53" name="Text Box 66">
            <a:extLst>
              <a:ext uri="{FF2B5EF4-FFF2-40B4-BE49-F238E27FC236}">
                <a16:creationId xmlns:a16="http://schemas.microsoft.com/office/drawing/2014/main" id="{71B026A5-6A72-3F44-B7E2-879FDB821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076825"/>
            <a:ext cx="203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 address 0</a:t>
            </a:r>
          </a:p>
        </p:txBody>
      </p:sp>
      <p:sp>
        <p:nvSpPr>
          <p:cNvPr id="54" name="Text Box 67">
            <a:extLst>
              <a:ext uri="{FF2B5EF4-FFF2-40B4-BE49-F238E27FC236}">
                <a16:creationId xmlns:a16="http://schemas.microsoft.com/office/drawing/2014/main" id="{3F9DCB03-60D1-D74B-8DB1-7038FF883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4408488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CONFLICT !</a:t>
            </a:r>
          </a:p>
        </p:txBody>
      </p:sp>
      <p:sp>
        <p:nvSpPr>
          <p:cNvPr id="198710" name="Text Box 69">
            <a:extLst>
              <a:ext uri="{FF2B5EF4-FFF2-40B4-BE49-F238E27FC236}">
                <a16:creationId xmlns:a16="http://schemas.microsoft.com/office/drawing/2014/main" id="{37671707-A40E-1C44-8FED-CAAFB6C3D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129698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Columns</a:t>
            </a:r>
          </a:p>
        </p:txBody>
      </p:sp>
      <p:sp>
        <p:nvSpPr>
          <p:cNvPr id="198711" name="Text Box 70">
            <a:extLst>
              <a:ext uri="{FF2B5EF4-FFF2-40B4-BE49-F238E27FC236}">
                <a16:creationId xmlns:a16="http://schemas.microsoft.com/office/drawing/2014/main" id="{4CD1D5AB-9E0F-CD44-8C98-B7BA71828BF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220494" y="2637632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Rows</a:t>
            </a:r>
          </a:p>
        </p:txBody>
      </p:sp>
      <p:sp>
        <p:nvSpPr>
          <p:cNvPr id="57" name="Text Box 15">
            <a:extLst>
              <a:ext uri="{FF2B5EF4-FFF2-40B4-BE49-F238E27FC236}">
                <a16:creationId xmlns:a16="http://schemas.microsoft.com/office/drawing/2014/main" id="{FAB6CD63-4B7A-7241-9F7F-DEF4D3CC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979488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Access Address: </a:t>
            </a:r>
          </a:p>
        </p:txBody>
      </p:sp>
      <p:sp>
        <p:nvSpPr>
          <p:cNvPr id="58" name="Trapezoid 57">
            <a:extLst>
              <a:ext uri="{FF2B5EF4-FFF2-40B4-BE49-F238E27FC236}">
                <a16:creationId xmlns:a16="http://schemas.microsoft.com/office/drawing/2014/main" id="{D2D62B54-8C7E-2D4E-A288-39FF55E2D494}"/>
              </a:ext>
            </a:extLst>
          </p:cNvPr>
          <p:cNvSpPr/>
          <p:nvPr/>
        </p:nvSpPr>
        <p:spPr bwMode="auto">
          <a:xfrm rot="10800000">
            <a:off x="3814763" y="5026025"/>
            <a:ext cx="1617662" cy="422275"/>
          </a:xfrm>
          <a:prstGeom prst="trapezoi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D4815-D6CA-8E41-BB40-985FE5F62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95400"/>
            <a:ext cx="3251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This view of a bank is an abstraction.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Internally, a bank consists of many cells (transistors &amp; capacitors) and other structures that enable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to cells</a:t>
            </a:r>
          </a:p>
        </p:txBody>
      </p:sp>
    </p:spTree>
    <p:extLst>
      <p:ext uri="{BB962C8B-B14F-4D97-AF65-F5344CB8AC3E}">
        <p14:creationId xmlns:p14="http://schemas.microsoft.com/office/powerpoint/2010/main" val="1416049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007 C 0.02622 0.00116 0.05243 0.00232 0.05243 0.00232 L 0.04879 0.22778 " pathEditMode="relative" ptsTypes="fAA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0.00232 L -0.05695 0.00232 L -0.05816 0.22616 " pathEditMode="relative" ptsTypes="AAA">
                                      <p:cBhvr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5" grpId="1"/>
      <p:bldP spid="16" grpId="0" animBg="1"/>
      <p:bldP spid="17" grpId="0"/>
      <p:bldP spid="18" grpId="0"/>
      <p:bldP spid="29" grpId="0"/>
      <p:bldP spid="29" grpId="1"/>
      <p:bldP spid="30" grpId="0"/>
      <p:bldP spid="30" grpId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6" grpId="2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 animBg="1"/>
      <p:bldP spid="41" grpId="1" animBg="1"/>
      <p:bldP spid="41" grpId="2" animBg="1"/>
      <p:bldP spid="42" grpId="0"/>
      <p:bldP spid="42" grpId="1"/>
      <p:bldP spid="43" grpId="0" animBg="1"/>
      <p:bldP spid="43" grpId="1" animBg="1"/>
      <p:bldP spid="43" grpId="2" animBg="1"/>
      <p:bldP spid="44" grpId="0"/>
      <p:bldP spid="44" grpId="1"/>
      <p:bldP spid="45" grpId="0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 animBg="1"/>
      <p:bldP spid="51" grpId="0" animBg="1"/>
      <p:bldP spid="51" grpId="1" animBg="1"/>
      <p:bldP spid="52" grpId="0"/>
      <p:bldP spid="53" grpId="0"/>
      <p:bldP spid="54" grpId="0"/>
      <p:bldP spid="54" grpId="1"/>
      <p:bldP spid="57" grpId="0"/>
      <p:bldP spid="2" grpId="0" build="allAtOnce"/>
      <p:bldP spid="2" grpId="1" build="allAtOnce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A DRAM Bank Internally Has Sub-Banks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7103-F150-EE4D-AEB0-6D45BF2E83B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4DB15-3FDE-F14B-BB81-CA2AF59E7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504950"/>
            <a:ext cx="8750300" cy="417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C4F0E-ECE2-C44A-AD60-2ABBD1D8360B}"/>
              </a:ext>
            </a:extLst>
          </p:cNvPr>
          <p:cNvSpPr txBox="1"/>
          <p:nvPr/>
        </p:nvSpPr>
        <p:spPr>
          <a:xfrm>
            <a:off x="598376" y="6477000"/>
            <a:ext cx="77313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Kim et al., “</a:t>
            </a:r>
            <a:r>
              <a:rPr lang="en-US" sz="1600" dirty="0">
                <a:solidFill>
                  <a:srgbClr val="0000FF"/>
                </a:solidFill>
              </a:rPr>
              <a:t>A Case for Exploiting Subarray-Level Parallelism in DRAM</a:t>
            </a:r>
            <a:r>
              <a:rPr lang="en-US" sz="1600" dirty="0"/>
              <a:t>,” ISCA 2012.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12424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CB65-BDD2-5244-AB2C-B28ACE67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a DRAM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C1185-6622-FD44-9CBF-DC7AC9CD7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1E2A9-CA59-1C43-A374-9CF9C4094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A4795-E4A6-8B4C-A522-0755D3EDE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67138"/>
            <a:ext cx="3657600" cy="425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CFBE4E-002E-104C-9E83-B7C2E40A8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06074"/>
            <a:ext cx="3876329" cy="4508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307A8-0782-1241-BE2D-773F156F742C}"/>
              </a:ext>
            </a:extLst>
          </p:cNvPr>
          <p:cNvSpPr/>
          <p:nvPr/>
        </p:nvSpPr>
        <p:spPr>
          <a:xfrm>
            <a:off x="914400" y="6478035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Seshadri+, “</a:t>
            </a:r>
            <a:r>
              <a:rPr lang="en-US" dirty="0">
                <a:solidFill>
                  <a:srgbClr val="0000FF"/>
                </a:solidFill>
              </a:rPr>
              <a:t>In-DRAM Bulk Bitwise Execution Engine</a:t>
            </a:r>
            <a:r>
              <a:rPr lang="en-US" dirty="0"/>
              <a:t>,” ADCOM 2020.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483DC-D7DB-5541-8815-AE0797B16C99}"/>
              </a:ext>
            </a:extLst>
          </p:cNvPr>
          <p:cNvSpPr txBox="1"/>
          <p:nvPr/>
        </p:nvSpPr>
        <p:spPr>
          <a:xfrm>
            <a:off x="1371600" y="5817943"/>
            <a:ext cx="233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Logical Abstraction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8F87A-F41C-B347-B149-04BCC4ACFD1D}"/>
              </a:ext>
            </a:extLst>
          </p:cNvPr>
          <p:cNvSpPr txBox="1"/>
          <p:nvPr/>
        </p:nvSpPr>
        <p:spPr>
          <a:xfrm>
            <a:off x="6239873" y="5817943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Physical View</a:t>
            </a:r>
          </a:p>
        </p:txBody>
      </p:sp>
    </p:spTree>
    <p:extLst>
      <p:ext uri="{BB962C8B-B14F-4D97-AF65-F5344CB8AC3E}">
        <p14:creationId xmlns:p14="http://schemas.microsoft.com/office/powerpoint/2010/main" val="12868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DRAM Basics &amp;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/>
              <a:t>Vivek Seshadri and 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"In-DRAM Bulk Bitwise Execution Engine"</a:t>
            </a:r>
            <a:r>
              <a:rPr lang="en-US" dirty="0">
                <a:solidFill>
                  <a:srgbClr val="0432FF"/>
                </a:solidFill>
              </a:rPr>
              <a:t> </a:t>
            </a:r>
            <a:br>
              <a:rPr lang="en-US" dirty="0"/>
            </a:br>
            <a:r>
              <a:rPr lang="en-US" i="1" dirty="0"/>
              <a:t>Invited Book Chapter in Advances in Computers</a:t>
            </a:r>
            <a:r>
              <a:rPr lang="en-US" dirty="0"/>
              <a:t>,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799136"/>
            <a:ext cx="8011958" cy="2261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352CC-3F04-CD30-E2DA-ED7EC3E51B3A}"/>
              </a:ext>
            </a:extLst>
          </p:cNvPr>
          <p:cNvSpPr txBox="1"/>
          <p:nvPr/>
        </p:nvSpPr>
        <p:spPr>
          <a:xfrm>
            <a:off x="1760974" y="2821102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See Section 2 for comprehensive DRAM 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9D60C-53F3-482F-8F89-8BAC75023CFD}"/>
              </a:ext>
            </a:extLst>
          </p:cNvPr>
          <p:cNvSpPr txBox="1"/>
          <p:nvPr/>
        </p:nvSpPr>
        <p:spPr>
          <a:xfrm>
            <a:off x="2481639" y="6475782"/>
            <a:ext cx="410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https://arxiv.org/pdf/1905.09822.pdf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7103-F150-EE4D-AEB0-6D45BF2E83B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0047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39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6740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6741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6742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45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6746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pic>
        <p:nvPicPr>
          <p:cNvPr id="116747" name="Picture 5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2071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54" descr="neh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97948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9" name="Picture 55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20975"/>
            <a:ext cx="2071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0" name="Picture 56" descr="DIMM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62363"/>
            <a:ext cx="1295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1" name="Picture 57" descr="DIMM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24163"/>
            <a:ext cx="1295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hape 58"/>
          <p:cNvCxnSpPr>
            <a:cxnSpLocks noChangeShapeType="1"/>
            <a:stCxn id="116748" idx="3"/>
            <a:endCxn id="116750" idx="2"/>
          </p:cNvCxnSpPr>
          <p:nvPr/>
        </p:nvCxnSpPr>
        <p:spPr bwMode="auto">
          <a:xfrm flipV="1">
            <a:off x="7913688" y="3962400"/>
            <a:ext cx="354012" cy="1098550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" name="Shape 59"/>
          <p:cNvCxnSpPr>
            <a:cxnSpLocks noChangeShapeType="1"/>
            <a:stCxn id="116748" idx="1"/>
            <a:endCxn id="116747" idx="2"/>
          </p:cNvCxnSpPr>
          <p:nvPr/>
        </p:nvCxnSpPr>
        <p:spPr bwMode="auto">
          <a:xfrm rot="10800000">
            <a:off x="6142038" y="4060825"/>
            <a:ext cx="792162" cy="1000125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" name="Shape 16"/>
          <p:cNvCxnSpPr>
            <a:cxnSpLocks noChangeShapeType="1"/>
            <a:stCxn id="116750" idx="0"/>
            <a:endCxn id="116751" idx="2"/>
          </p:cNvCxnSpPr>
          <p:nvPr/>
        </p:nvCxnSpPr>
        <p:spPr bwMode="auto">
          <a:xfrm rot="5400000" flipH="1" flipV="1">
            <a:off x="7999413" y="3394075"/>
            <a:ext cx="538162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2" name="Shape 16"/>
          <p:cNvCxnSpPr>
            <a:cxnSpLocks noChangeShapeType="1"/>
            <a:stCxn id="116747" idx="0"/>
            <a:endCxn id="116749" idx="2"/>
          </p:cNvCxnSpPr>
          <p:nvPr/>
        </p:nvCxnSpPr>
        <p:spPr bwMode="auto">
          <a:xfrm rot="5400000" flipH="1" flipV="1">
            <a:off x="5950744" y="3391694"/>
            <a:ext cx="381000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3" name="Rectangle 62"/>
          <p:cNvSpPr/>
          <p:nvPr/>
        </p:nvSpPr>
        <p:spPr>
          <a:xfrm>
            <a:off x="4876800" y="2514600"/>
            <a:ext cx="2514600" cy="1752600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57" name="TextBox 63"/>
          <p:cNvSpPr txBox="1">
            <a:spLocks noChangeArrowheads="1"/>
          </p:cNvSpPr>
          <p:nvPr/>
        </p:nvSpPr>
        <p:spPr bwMode="auto">
          <a:xfrm>
            <a:off x="5195888" y="21336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Channel 0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029200" y="3505200"/>
            <a:ext cx="2209800" cy="609600"/>
          </a:xfrm>
          <a:prstGeom prst="rect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59" name="TextBox 67"/>
          <p:cNvSpPr txBox="1">
            <a:spLocks noChangeArrowheads="1"/>
          </p:cNvSpPr>
          <p:nvPr/>
        </p:nvSpPr>
        <p:spPr bwMode="auto">
          <a:xfrm>
            <a:off x="3810000" y="34401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DIMM 0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181600" y="3635375"/>
            <a:ext cx="1905000" cy="304800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61" name="TextBox 69"/>
          <p:cNvSpPr txBox="1">
            <a:spLocks noChangeArrowheads="1"/>
          </p:cNvSpPr>
          <p:nvPr/>
        </p:nvSpPr>
        <p:spPr bwMode="auto">
          <a:xfrm>
            <a:off x="4572000" y="4495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cxnSp>
        <p:nvCxnSpPr>
          <p:cNvPr id="72" name="Straight Arrow Connector 71"/>
          <p:cNvCxnSpPr>
            <a:stCxn id="67" idx="1"/>
            <a:endCxn id="116759" idx="3"/>
          </p:cNvCxnSpPr>
          <p:nvPr/>
        </p:nvCxnSpPr>
        <p:spPr>
          <a:xfrm rot="10800000">
            <a:off x="4648200" y="3625850"/>
            <a:ext cx="381000" cy="184150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9" idx="2"/>
            <a:endCxn id="116761" idx="0"/>
          </p:cNvCxnSpPr>
          <p:nvPr/>
        </p:nvCxnSpPr>
        <p:spPr>
          <a:xfrm rot="5400000">
            <a:off x="5380037" y="3741738"/>
            <a:ext cx="555625" cy="952500"/>
          </a:xfrm>
          <a:prstGeom prst="straightConnector1">
            <a:avLst/>
          </a:prstGeom>
          <a:ln w="1905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ight Arrow 81"/>
          <p:cNvSpPr/>
          <p:nvPr/>
        </p:nvSpPr>
        <p:spPr>
          <a:xfrm rot="20478382">
            <a:off x="2882900" y="4121150"/>
            <a:ext cx="1654175" cy="1143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Mapped 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AB50D-80DF-47A9-98EA-24584767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93FB5-3140-3044-8B0D-A3F464A99DED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517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763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7764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7765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7766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769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7770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772" name="TextBox 69"/>
          <p:cNvSpPr txBox="1">
            <a:spLocks noChangeArrowheads="1"/>
          </p:cNvSpPr>
          <p:nvPr/>
        </p:nvSpPr>
        <p:spPr bwMode="auto">
          <a:xfrm>
            <a:off x="5715000" y="18399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938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17939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17940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7942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7944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7946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7948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7950" name="TextBox 64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CA1E2-55CD-43CF-BA42-3A8DDE9D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93FB5-3140-3044-8B0D-A3F464A99DED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82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8788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8789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8790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93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8794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96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962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18963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18964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8966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8968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8970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8972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cxnSp>
        <p:nvCxnSpPr>
          <p:cNvPr id="52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8974" name="TextBox 52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0</a:t>
            </a:r>
          </a:p>
        </p:txBody>
      </p:sp>
      <p:cxnSp>
        <p:nvCxnSpPr>
          <p:cNvPr id="55" name="Straight Arrow Connector 54"/>
          <p:cNvCxnSpPr>
            <a:endCxn id="118974" idx="3"/>
          </p:cNvCxnSpPr>
          <p:nvPr/>
        </p:nvCxnSpPr>
        <p:spPr>
          <a:xfrm rot="10800000" flipV="1">
            <a:off x="3505200" y="2819400"/>
            <a:ext cx="3048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976" name="TextBox 58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9B7F0-4DF3-4B59-B5F5-ACFBD6FF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93FB5-3140-3044-8B0D-A3F464A99DED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2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Memory Is Critically Important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625275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11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19812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19813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19814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17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19818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20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86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19987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19988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9990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9992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9994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9996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9999" name="TextBox 53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0</a:t>
            </a:r>
          </a:p>
        </p:txBody>
      </p:sp>
      <p:cxnSp>
        <p:nvCxnSpPr>
          <p:cNvPr id="55" name="Straight Arrow Connector 54"/>
          <p:cNvCxnSpPr>
            <a:endCxn id="119999" idx="3"/>
          </p:cNvCxnSpPr>
          <p:nvPr/>
        </p:nvCxnSpPr>
        <p:spPr>
          <a:xfrm rot="10800000" flipV="1">
            <a:off x="3505200" y="2819400"/>
            <a:ext cx="3048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001" name="TextBox 55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638800" y="5486400"/>
            <a:ext cx="4572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A2F5E-B6D4-4994-A50A-49F7860B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93FB5-3140-3044-8B0D-A3F464A99DED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61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835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20837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20838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841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20842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844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010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21011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21012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1014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1016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1018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1020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1023" name="TextBox 53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1</a:t>
            </a:r>
          </a:p>
        </p:txBody>
      </p:sp>
      <p:cxnSp>
        <p:nvCxnSpPr>
          <p:cNvPr id="55" name="Straight Arrow Connector 54"/>
          <p:cNvCxnSpPr>
            <a:endCxn id="121023" idx="3"/>
          </p:cNvCxnSpPr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025" name="TextBox 56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4D57C-D9AD-4712-85D0-E1C2F6F5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93FB5-3140-3044-8B0D-A3F464A99DED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447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21860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21861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21862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865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21866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868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034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22035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22036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2038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2040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2042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49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2045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89038" y="4845050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049" name="TextBox 57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1</a:t>
            </a:r>
          </a:p>
        </p:txBody>
      </p:sp>
      <p:sp>
        <p:nvSpPr>
          <p:cNvPr id="122050" name="TextBox 59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638800" y="5486400"/>
            <a:ext cx="4572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C0436-4057-4CE7-A2D0-E76D166A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93FB5-3140-3044-8B0D-A3F464A99DED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045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Example: Transferring a cache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83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0xFFFF…F</a:t>
            </a:r>
          </a:p>
        </p:txBody>
      </p:sp>
      <p:sp>
        <p:nvSpPr>
          <p:cNvPr id="122884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0x00</a:t>
            </a:r>
          </a:p>
        </p:txBody>
      </p:sp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0x40</a:t>
            </a:r>
          </a:p>
        </p:txBody>
      </p:sp>
      <p:sp>
        <p:nvSpPr>
          <p:cNvPr id="122886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89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64B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cache block</a:t>
            </a:r>
          </a:p>
        </p:txBody>
      </p:sp>
      <p:sp>
        <p:nvSpPr>
          <p:cNvPr id="122890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92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58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0</a:t>
            </a:r>
          </a:p>
        </p:txBody>
      </p:sp>
      <p:sp>
        <p:nvSpPr>
          <p:cNvPr id="123059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1</a:t>
            </a:r>
          </a:p>
        </p:txBody>
      </p:sp>
      <p:sp>
        <p:nvSpPr>
          <p:cNvPr id="123060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3062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3064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3066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&lt;56:63&gt;</a:t>
            </a:r>
          </a:p>
        </p:txBody>
      </p:sp>
      <p:cxnSp>
        <p:nvCxnSpPr>
          <p:cNvPr id="49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3069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89038" y="4845050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8B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73" name="TextBox 57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Row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Col 1</a:t>
            </a:r>
          </a:p>
        </p:txBody>
      </p:sp>
      <p:sp>
        <p:nvSpPr>
          <p:cNvPr id="123074" name="TextBox 58"/>
          <p:cNvSpPr txBox="1">
            <a:spLocks noChangeArrowheads="1"/>
          </p:cNvSpPr>
          <p:nvPr/>
        </p:nvSpPr>
        <p:spPr bwMode="auto">
          <a:xfrm>
            <a:off x="2133600" y="5638800"/>
            <a:ext cx="670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 64B cache block takes 8 I/O cycles to transfer.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During the process, 8 columns are read sequentially.</a:t>
            </a:r>
          </a:p>
        </p:txBody>
      </p:sp>
      <p:sp>
        <p:nvSpPr>
          <p:cNvPr id="123075" name="TextBox 53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. .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3636F-69B4-4EB3-B4B9-11BA1659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93FB5-3140-3044-8B0D-A3F464A99DED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000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5240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Memory Technology:</a:t>
            </a:r>
            <a:br>
              <a:rPr lang="en-US" altLang="en-US" sz="4400" dirty="0">
                <a:ea typeface="ＭＳ Ｐゴシック" panose="020B0600070205080204" pitchFamily="34" charset="-128"/>
              </a:rPr>
            </a:br>
            <a:r>
              <a:rPr lang="en-US" altLang="en-US" sz="4400" dirty="0">
                <a:ea typeface="ＭＳ Ｐゴシック" panose="020B0600070205080204" pitchFamily="34" charset="-128"/>
              </a:rPr>
              <a:t>DRAM and SRAM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9900484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BD4B56B7-0D73-3544-9B31-4FEEDA5A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Memory Technology: DRAM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50340-7B05-D748-A68E-D4C11234D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Dynamic random access memory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Capacitor charge state indicates stored value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Whether the capacitor is charged or discharged indicates storage of 1 or 0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1 capacitor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1 access transistor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Capacitor leaks through the RC path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DRAM cell loses charge over time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DRAM cell needs to be refreshed</a:t>
            </a:r>
          </a:p>
        </p:txBody>
      </p:sp>
      <p:sp>
        <p:nvSpPr>
          <p:cNvPr id="173059" name="Slide Number Placeholder 3">
            <a:extLst>
              <a:ext uri="{FF2B5EF4-FFF2-40B4-BE49-F238E27FC236}">
                <a16:creationId xmlns:a16="http://schemas.microsoft.com/office/drawing/2014/main" id="{BA7231B6-EDAD-3648-8F7C-BC2FCE7A62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263C2-0583-5E42-A38C-BA79AE79B89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A1A462-8BE7-584F-939E-4ADFFB45110B}"/>
              </a:ext>
            </a:extLst>
          </p:cNvPr>
          <p:cNvGrpSpPr>
            <a:grpSpLocks/>
          </p:cNvGrpSpPr>
          <p:nvPr/>
        </p:nvGrpSpPr>
        <p:grpSpPr bwMode="auto">
          <a:xfrm>
            <a:off x="6280150" y="3581400"/>
            <a:ext cx="2635250" cy="2133600"/>
            <a:chOff x="466725" y="3276600"/>
            <a:chExt cx="2635250" cy="2133600"/>
          </a:xfrm>
        </p:grpSpPr>
        <p:sp>
          <p:nvSpPr>
            <p:cNvPr id="173066" name="Freeform 4">
              <a:extLst>
                <a:ext uri="{FF2B5EF4-FFF2-40B4-BE49-F238E27FC236}">
                  <a16:creationId xmlns:a16="http://schemas.microsoft.com/office/drawing/2014/main" id="{54E34233-C17E-C846-BD5F-BEDCB4509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5" y="4419600"/>
              <a:ext cx="838200" cy="228600"/>
            </a:xfrm>
            <a:custGeom>
              <a:avLst/>
              <a:gdLst>
                <a:gd name="T0" fmla="*/ 0 w 624"/>
                <a:gd name="T1" fmla="*/ 2147483646 h 144"/>
                <a:gd name="T2" fmla="*/ 2147483646 w 624"/>
                <a:gd name="T3" fmla="*/ 2147483646 h 144"/>
                <a:gd name="T4" fmla="*/ 2147483646 w 624"/>
                <a:gd name="T5" fmla="*/ 0 h 144"/>
                <a:gd name="T6" fmla="*/ 2147483646 w 624"/>
                <a:gd name="T7" fmla="*/ 0 h 144"/>
                <a:gd name="T8" fmla="*/ 2147483646 w 624"/>
                <a:gd name="T9" fmla="*/ 2147483646 h 144"/>
                <a:gd name="T10" fmla="*/ 2147483646 w 624"/>
                <a:gd name="T11" fmla="*/ 2147483646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4"/>
                <a:gd name="T19" fmla="*/ 0 h 144"/>
                <a:gd name="T20" fmla="*/ 624 w 62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4" h="144">
                  <a:moveTo>
                    <a:pt x="0" y="144"/>
                  </a:moveTo>
                  <a:lnTo>
                    <a:pt x="144" y="144"/>
                  </a:lnTo>
                  <a:lnTo>
                    <a:pt x="144" y="0"/>
                  </a:lnTo>
                  <a:lnTo>
                    <a:pt x="432" y="0"/>
                  </a:lnTo>
                  <a:lnTo>
                    <a:pt x="432" y="144"/>
                  </a:lnTo>
                  <a:lnTo>
                    <a:pt x="624" y="14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3067" name="Line 5">
              <a:extLst>
                <a:ext uri="{FF2B5EF4-FFF2-40B4-BE49-F238E27FC236}">
                  <a16:creationId xmlns:a16="http://schemas.microsoft.com/office/drawing/2014/main" id="{09B1D5D8-1928-904C-839D-A8B314CCA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1125" y="4343400"/>
              <a:ext cx="304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3068" name="Oval 6">
              <a:extLst>
                <a:ext uri="{FF2B5EF4-FFF2-40B4-BE49-F238E27FC236}">
                  <a16:creationId xmlns:a16="http://schemas.microsoft.com/office/drawing/2014/main" id="{4D2EC5A6-B794-3F4F-BDF9-AE71649A0A6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57325" y="4191000"/>
              <a:ext cx="152400" cy="152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3069" name="Line 7">
              <a:extLst>
                <a:ext uri="{FF2B5EF4-FFF2-40B4-BE49-F238E27FC236}">
                  <a16:creationId xmlns:a16="http://schemas.microsoft.com/office/drawing/2014/main" id="{EAD92EE0-A287-3749-8AC6-E4941E33AB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525" y="3276600"/>
              <a:ext cx="0" cy="21336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3070" name="Line 8">
              <a:extLst>
                <a:ext uri="{FF2B5EF4-FFF2-40B4-BE49-F238E27FC236}">
                  <a16:creationId xmlns:a16="http://schemas.microsoft.com/office/drawing/2014/main" id="{8A9E3FED-0F51-9E40-9278-42375E84F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725" y="3810000"/>
              <a:ext cx="1971675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3071" name="Line 9">
              <a:extLst>
                <a:ext uri="{FF2B5EF4-FFF2-40B4-BE49-F238E27FC236}">
                  <a16:creationId xmlns:a16="http://schemas.microsoft.com/office/drawing/2014/main" id="{DB96A742-F545-1445-8E0D-5F74BA0F4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3525" y="3810000"/>
              <a:ext cx="0" cy="38100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3072" name="Text Box 10">
              <a:extLst>
                <a:ext uri="{FF2B5EF4-FFF2-40B4-BE49-F238E27FC236}">
                  <a16:creationId xmlns:a16="http://schemas.microsoft.com/office/drawing/2014/main" id="{373DA39C-060F-9746-9FDF-9B827C417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225" y="3487738"/>
              <a:ext cx="13017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row enable</a:t>
              </a:r>
            </a:p>
          </p:txBody>
        </p:sp>
        <p:sp>
          <p:nvSpPr>
            <p:cNvPr id="173073" name="Text Box 11">
              <a:extLst>
                <a:ext uri="{FF2B5EF4-FFF2-40B4-BE49-F238E27FC236}">
                  <a16:creationId xmlns:a16="http://schemas.microsoft.com/office/drawing/2014/main" id="{D56A3EF0-E848-8645-9C2C-ADA4EFAB2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85790" y="4472622"/>
              <a:ext cx="787395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bitline</a:t>
              </a: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73061" name="Line 30">
            <a:extLst>
              <a:ext uri="{FF2B5EF4-FFF2-40B4-BE49-F238E27FC236}">
                <a16:creationId xmlns:a16="http://schemas.microsoft.com/office/drawing/2014/main" id="{C83798AA-2180-9846-BBB3-DF8398A1F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4625" y="4953000"/>
            <a:ext cx="1588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3062" name="Line 31">
            <a:extLst>
              <a:ext uri="{FF2B5EF4-FFF2-40B4-BE49-F238E27FC236}">
                <a16:creationId xmlns:a16="http://schemas.microsoft.com/office/drawing/2014/main" id="{6B6023BD-780F-044A-A4AA-2057628E18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2225" y="51054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3063" name="Line 32">
            <a:extLst>
              <a:ext uri="{FF2B5EF4-FFF2-40B4-BE49-F238E27FC236}">
                <a16:creationId xmlns:a16="http://schemas.microsoft.com/office/drawing/2014/main" id="{24C78A47-4629-734C-B4C3-0FDCC4EB2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2225" y="5181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3064" name="Line 35">
            <a:extLst>
              <a:ext uri="{FF2B5EF4-FFF2-40B4-BE49-F238E27FC236}">
                <a16:creationId xmlns:a16="http://schemas.microsoft.com/office/drawing/2014/main" id="{F553F59C-C5E5-064A-83DA-A7164B242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4625" y="51816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3065" name="AutoShape 36">
            <a:extLst>
              <a:ext uri="{FF2B5EF4-FFF2-40B4-BE49-F238E27FC236}">
                <a16:creationId xmlns:a16="http://schemas.microsoft.com/office/drawing/2014/main" id="{11B35600-A7BE-6842-8FF1-BA56D6F722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42225" y="5410200"/>
            <a:ext cx="304800" cy="2286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46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7A45-6AF8-B740-A88A-8FA9A16D4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Static random access memory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Two cross coupled inverters store a single bit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Feedback path enables the stored value to stay in the “cell” (as long as powered on)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4 transistors for storage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2 transistors for access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74082" name="Title 1">
            <a:extLst>
              <a:ext uri="{FF2B5EF4-FFF2-40B4-BE49-F238E27FC236}">
                <a16:creationId xmlns:a16="http://schemas.microsoft.com/office/drawing/2014/main" id="{870A9667-E5FC-9E4C-B613-3B6D100D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Memory Technology: SRAM</a:t>
            </a:r>
          </a:p>
        </p:txBody>
      </p:sp>
      <p:sp>
        <p:nvSpPr>
          <p:cNvPr id="174083" name="Slide Number Placeholder 3">
            <a:extLst>
              <a:ext uri="{FF2B5EF4-FFF2-40B4-BE49-F238E27FC236}">
                <a16:creationId xmlns:a16="http://schemas.microsoft.com/office/drawing/2014/main" id="{6743E49A-D30A-D34B-AB55-81603DC5A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3F288-8AA4-884D-B567-7DAEFB5762F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74084" name="Group 22">
            <a:extLst>
              <a:ext uri="{FF2B5EF4-FFF2-40B4-BE49-F238E27FC236}">
                <a16:creationId xmlns:a16="http://schemas.microsoft.com/office/drawing/2014/main" id="{6753E197-55C2-594B-997E-63B65F6BF4C6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4675188"/>
            <a:ext cx="1143000" cy="990600"/>
            <a:chOff x="3600" y="960"/>
            <a:chExt cx="864" cy="816"/>
          </a:xfrm>
        </p:grpSpPr>
        <p:grpSp>
          <p:nvGrpSpPr>
            <p:cNvPr id="174101" name="Group 23">
              <a:extLst>
                <a:ext uri="{FF2B5EF4-FFF2-40B4-BE49-F238E27FC236}">
                  <a16:creationId xmlns:a16="http://schemas.microsoft.com/office/drawing/2014/main" id="{E3C34D0B-1021-3140-8CB6-97CF14C96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960"/>
              <a:ext cx="384" cy="384"/>
              <a:chOff x="3600" y="960"/>
              <a:chExt cx="384" cy="384"/>
            </a:xfrm>
          </p:grpSpPr>
          <p:sp>
            <p:nvSpPr>
              <p:cNvPr id="174106" name="AutoShape 24">
                <a:extLst>
                  <a:ext uri="{FF2B5EF4-FFF2-40B4-BE49-F238E27FC236}">
                    <a16:creationId xmlns:a16="http://schemas.microsoft.com/office/drawing/2014/main" id="{7BA0ABA3-94A6-0C40-8E3B-A4DE47056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52" y="1008"/>
                <a:ext cx="384" cy="288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107" name="Oval 25">
                <a:extLst>
                  <a:ext uri="{FF2B5EF4-FFF2-40B4-BE49-F238E27FC236}">
                    <a16:creationId xmlns:a16="http://schemas.microsoft.com/office/drawing/2014/main" id="{9F80F30A-F387-AB4B-B0F3-C1509CA57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10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74102" name="AutoShape 26">
              <a:extLst>
                <a:ext uri="{FF2B5EF4-FFF2-40B4-BE49-F238E27FC236}">
                  <a16:creationId xmlns:a16="http://schemas.microsoft.com/office/drawing/2014/main" id="{EACF7F1D-A72B-B048-90DF-C7BE38E5F2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888" y="1440"/>
              <a:ext cx="384" cy="2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4103" name="Oval 27">
              <a:extLst>
                <a:ext uri="{FF2B5EF4-FFF2-40B4-BE49-F238E27FC236}">
                  <a16:creationId xmlns:a16="http://schemas.microsoft.com/office/drawing/2014/main" id="{8D3E046E-0C2D-5949-8CC9-F9C7039AFD0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40" y="1536"/>
              <a:ext cx="96" cy="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4104" name="Freeform 28">
              <a:extLst>
                <a:ext uri="{FF2B5EF4-FFF2-40B4-BE49-F238E27FC236}">
                  <a16:creationId xmlns:a16="http://schemas.microsoft.com/office/drawing/2014/main" id="{D2EE9014-751A-7240-88C0-E4E1E33AA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4105" name="Freeform 29">
              <a:extLst>
                <a:ext uri="{FF2B5EF4-FFF2-40B4-BE49-F238E27FC236}">
                  <a16:creationId xmlns:a16="http://schemas.microsoft.com/office/drawing/2014/main" id="{4ACEFBC1-30CF-8B43-9D11-FB5A2C7D70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00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A8209F-D6C7-F241-9566-62591A2516E7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810000"/>
            <a:ext cx="4267200" cy="2133600"/>
            <a:chOff x="-2438400" y="2971800"/>
            <a:chExt cx="4267200" cy="2133600"/>
          </a:xfrm>
        </p:grpSpPr>
        <p:sp>
          <p:nvSpPr>
            <p:cNvPr id="174086" name="Line 37">
              <a:extLst>
                <a:ext uri="{FF2B5EF4-FFF2-40B4-BE49-F238E27FC236}">
                  <a16:creationId xmlns:a16="http://schemas.microsoft.com/office/drawing/2014/main" id="{1A8D5DE6-1B76-BB40-8477-33FB059A8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438400" y="3505200"/>
              <a:ext cx="4267200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74087" name="Group 26">
              <a:extLst>
                <a:ext uri="{FF2B5EF4-FFF2-40B4-BE49-F238E27FC236}">
                  <a16:creationId xmlns:a16="http://schemas.microsoft.com/office/drawing/2014/main" id="{B4554E81-9302-9841-9601-36474EA152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092325" y="2971800"/>
              <a:ext cx="3498850" cy="2133600"/>
              <a:chOff x="-2092325" y="2971800"/>
              <a:chExt cx="3498850" cy="2133600"/>
            </a:xfrm>
          </p:grpSpPr>
          <p:sp>
            <p:nvSpPr>
              <p:cNvPr id="174088" name="Freeform 30">
                <a:extLst>
                  <a:ext uri="{FF2B5EF4-FFF2-40B4-BE49-F238E27FC236}">
                    <a16:creationId xmlns:a16="http://schemas.microsoft.com/office/drawing/2014/main" id="{7EBE2C8D-56E6-5C48-952F-E365534BB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52600" y="4114800"/>
                <a:ext cx="838200" cy="228600"/>
              </a:xfrm>
              <a:custGeom>
                <a:avLst/>
                <a:gdLst>
                  <a:gd name="T0" fmla="*/ 0 w 624"/>
                  <a:gd name="T1" fmla="*/ 2147483646 h 144"/>
                  <a:gd name="T2" fmla="*/ 2147483646 w 624"/>
                  <a:gd name="T3" fmla="*/ 2147483646 h 144"/>
                  <a:gd name="T4" fmla="*/ 2147483646 w 624"/>
                  <a:gd name="T5" fmla="*/ 0 h 144"/>
                  <a:gd name="T6" fmla="*/ 2147483646 w 624"/>
                  <a:gd name="T7" fmla="*/ 0 h 144"/>
                  <a:gd name="T8" fmla="*/ 2147483646 w 624"/>
                  <a:gd name="T9" fmla="*/ 2147483646 h 144"/>
                  <a:gd name="T10" fmla="*/ 2147483646 w 624"/>
                  <a:gd name="T11" fmla="*/ 2147483646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144"/>
                  <a:gd name="T20" fmla="*/ 624 w 62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144">
                    <a:moveTo>
                      <a:pt x="0" y="144"/>
                    </a:moveTo>
                    <a:lnTo>
                      <a:pt x="144" y="144"/>
                    </a:lnTo>
                    <a:lnTo>
                      <a:pt x="144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624" y="14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89" name="Freeform 31">
                <a:extLst>
                  <a:ext uri="{FF2B5EF4-FFF2-40B4-BE49-F238E27FC236}">
                    <a16:creationId xmlns:a16="http://schemas.microsoft.com/office/drawing/2014/main" id="{7E010331-E22F-E14A-AE45-D21456F9F58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28600" y="4114800"/>
                <a:ext cx="838200" cy="228600"/>
              </a:xfrm>
              <a:custGeom>
                <a:avLst/>
                <a:gdLst>
                  <a:gd name="T0" fmla="*/ 0 w 624"/>
                  <a:gd name="T1" fmla="*/ 2147483646 h 144"/>
                  <a:gd name="T2" fmla="*/ 2147483646 w 624"/>
                  <a:gd name="T3" fmla="*/ 2147483646 h 144"/>
                  <a:gd name="T4" fmla="*/ 2147483646 w 624"/>
                  <a:gd name="T5" fmla="*/ 0 h 144"/>
                  <a:gd name="T6" fmla="*/ 2147483646 w 624"/>
                  <a:gd name="T7" fmla="*/ 0 h 144"/>
                  <a:gd name="T8" fmla="*/ 2147483646 w 624"/>
                  <a:gd name="T9" fmla="*/ 2147483646 h 144"/>
                  <a:gd name="T10" fmla="*/ 2147483646 w 624"/>
                  <a:gd name="T11" fmla="*/ 2147483646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144"/>
                  <a:gd name="T20" fmla="*/ 624 w 62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144">
                    <a:moveTo>
                      <a:pt x="0" y="144"/>
                    </a:moveTo>
                    <a:lnTo>
                      <a:pt x="144" y="144"/>
                    </a:lnTo>
                    <a:lnTo>
                      <a:pt x="144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624" y="14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0" name="Line 32">
                <a:extLst>
                  <a:ext uri="{FF2B5EF4-FFF2-40B4-BE49-F238E27FC236}">
                    <a16:creationId xmlns:a16="http://schemas.microsoft.com/office/drawing/2014/main" id="{4B9686EF-13DD-F648-ADF7-19C8B1BE5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524000" y="4038600"/>
                <a:ext cx="304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1" name="Oval 33">
                <a:extLst>
                  <a:ext uri="{FF2B5EF4-FFF2-40B4-BE49-F238E27FC236}">
                    <a16:creationId xmlns:a16="http://schemas.microsoft.com/office/drawing/2014/main" id="{D5E04CF6-3A42-1447-BCB8-10F35325F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-1447800" y="3886200"/>
                <a:ext cx="152400" cy="1524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2" name="Oval 34">
                <a:extLst>
                  <a:ext uri="{FF2B5EF4-FFF2-40B4-BE49-F238E27FC236}">
                    <a16:creationId xmlns:a16="http://schemas.microsoft.com/office/drawing/2014/main" id="{79F77B97-7897-9847-AF33-AD70A20B0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09600" y="3886200"/>
                <a:ext cx="152400" cy="1524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3" name="Line 35">
                <a:extLst>
                  <a:ext uri="{FF2B5EF4-FFF2-40B4-BE49-F238E27FC236}">
                    <a16:creationId xmlns:a16="http://schemas.microsoft.com/office/drawing/2014/main" id="{1993E0CC-63C5-704F-B3FA-6757A0A73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752600" y="2971800"/>
                <a:ext cx="0" cy="213360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4" name="Line 36">
                <a:extLst>
                  <a:ext uri="{FF2B5EF4-FFF2-40B4-BE49-F238E27FC236}">
                    <a16:creationId xmlns:a16="http://schemas.microsoft.com/office/drawing/2014/main" id="{3C949D81-DE24-864F-9243-73867FFA7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800" y="2971800"/>
                <a:ext cx="0" cy="213360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5" name="Line 38">
                <a:extLst>
                  <a:ext uri="{FF2B5EF4-FFF2-40B4-BE49-F238E27FC236}">
                    <a16:creationId xmlns:a16="http://schemas.microsoft.com/office/drawing/2014/main" id="{0B794954-F899-CB40-8138-90E9A940A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371600" y="3505200"/>
                <a:ext cx="0" cy="38100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6" name="Line 39">
                <a:extLst>
                  <a:ext uri="{FF2B5EF4-FFF2-40B4-BE49-F238E27FC236}">
                    <a16:creationId xmlns:a16="http://schemas.microsoft.com/office/drawing/2014/main" id="{0474A4E1-81EA-A341-8E50-7433F3DDF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00" y="3505200"/>
                <a:ext cx="0" cy="38100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7" name="Line 40">
                <a:extLst>
                  <a:ext uri="{FF2B5EF4-FFF2-40B4-BE49-F238E27FC236}">
                    <a16:creationId xmlns:a16="http://schemas.microsoft.com/office/drawing/2014/main" id="{B9D39691-ED76-574F-B29C-F84B02A54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400" y="4038600"/>
                <a:ext cx="304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4098" name="Text Box 41">
                <a:extLst>
                  <a:ext uri="{FF2B5EF4-FFF2-40B4-BE49-F238E27FC236}">
                    <a16:creationId xmlns:a16="http://schemas.microsoft.com/office/drawing/2014/main" id="{45063929-E839-784C-A183-D617EB31A4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10614" y="3182938"/>
                <a:ext cx="1313180" cy="34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row enable</a:t>
                </a:r>
              </a:p>
            </p:txBody>
          </p:sp>
          <p:sp>
            <p:nvSpPr>
              <p:cNvPr id="174099" name="Text Box 42">
                <a:extLst>
                  <a:ext uri="{FF2B5EF4-FFF2-40B4-BE49-F238E27FC236}">
                    <a16:creationId xmlns:a16="http://schemas.microsoft.com/office/drawing/2014/main" id="{EDA879CC-4FA8-BA47-9315-2FA2A1AA93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-2312987" y="4168775"/>
                <a:ext cx="7810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bitline</a:t>
                </a:r>
              </a:p>
            </p:txBody>
          </p:sp>
          <p:sp>
            <p:nvSpPr>
              <p:cNvPr id="174100" name="Text Box 43">
                <a:extLst>
                  <a:ext uri="{FF2B5EF4-FFF2-40B4-BE49-F238E27FC236}">
                    <a16:creationId xmlns:a16="http://schemas.microsoft.com/office/drawing/2014/main" id="{1C6682E3-3AF0-D044-8B5D-FCB378652D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782638" y="4162425"/>
                <a:ext cx="9080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1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_bitline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3805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FC148CDF-BBB4-A745-BC9D-47A5F6D3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Memory Bank Organization and Operation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530C518C-7667-604F-B4AE-2449FA571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013" y="996950"/>
            <a:ext cx="2770187" cy="5194300"/>
          </a:xfrm>
        </p:spPr>
        <p:txBody>
          <a:bodyPr/>
          <a:lstStyle/>
          <a:p>
            <a:r>
              <a:rPr lang="en-US" altLang="en-US" sz="1600">
                <a:ea typeface="ＭＳ Ｐゴシック" panose="020B0600070205080204" pitchFamily="34" charset="-128"/>
              </a:rPr>
              <a:t>Read access sequence:</a:t>
            </a:r>
          </a:p>
          <a:p>
            <a:endParaRPr lang="en-US" altLang="en-US" sz="160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	1. Decode row address &amp; drive word-lines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2. Selected bits drive bit-lines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	    • Entire row read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3. Amplify row data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4. Decode column address &amp; select subset of row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   • Send to output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5. Precharge bit-lines</a:t>
            </a:r>
          </a:p>
          <a:p>
            <a:pPr>
              <a:buFont typeface="Wingdings" pitchFamily="2" charset="2"/>
              <a:buNone/>
            </a:pPr>
            <a:r>
              <a:rPr lang="en-US" altLang="en-US" sz="1600">
                <a:ea typeface="ＭＳ Ｐゴシック" panose="020B0600070205080204" pitchFamily="34" charset="-128"/>
              </a:rPr>
              <a:t>        • For next access</a:t>
            </a:r>
          </a:p>
        </p:txBody>
      </p:sp>
      <p:sp>
        <p:nvSpPr>
          <p:cNvPr id="176131" name="Slide Number Placeholder 3">
            <a:extLst>
              <a:ext uri="{FF2B5EF4-FFF2-40B4-BE49-F238E27FC236}">
                <a16:creationId xmlns:a16="http://schemas.microsoft.com/office/drawing/2014/main" id="{48A49F7E-C6A4-FE4C-85DB-1F3263BB8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EEBEBD-DAA7-B845-99A6-CFF4E2DEDF6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6132" name="Picture 2">
            <a:extLst>
              <a:ext uri="{FF2B5EF4-FFF2-40B4-BE49-F238E27FC236}">
                <a16:creationId xmlns:a16="http://schemas.microsoft.com/office/drawing/2014/main" id="{CC25B4F2-0A3A-1748-B741-7CA9079B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57054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42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3BB01A1F-B37F-534E-B723-EE9D36C6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SRAM (Static Random Access Memory)</a:t>
            </a:r>
          </a:p>
        </p:txBody>
      </p:sp>
      <p:sp>
        <p:nvSpPr>
          <p:cNvPr id="177154" name="Content Placeholder 2">
            <a:extLst>
              <a:ext uri="{FF2B5EF4-FFF2-40B4-BE49-F238E27FC236}">
                <a16:creationId xmlns:a16="http://schemas.microsoft.com/office/drawing/2014/main" id="{FE4DBBE6-8E4A-F647-8DEF-67E6B87F4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7155" name="Slide Number Placeholder 3">
            <a:extLst>
              <a:ext uri="{FF2B5EF4-FFF2-40B4-BE49-F238E27FC236}">
                <a16:creationId xmlns:a16="http://schemas.microsoft.com/office/drawing/2014/main" id="{E253C60B-CC29-3B4D-8A01-1243B34FB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C02BAF-A486-424E-9AA8-9025E4C6E26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56" name="Rectangle 4">
            <a:extLst>
              <a:ext uri="{FF2B5EF4-FFF2-40B4-BE49-F238E27FC236}">
                <a16:creationId xmlns:a16="http://schemas.microsoft.com/office/drawing/2014/main" id="{283AEB54-BF4B-9248-AF17-B249039D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975" y="3733800"/>
            <a:ext cx="2209800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bit-cell array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row x 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-col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itchFamily="2" charset="2"/>
              </a:rPr>
              <a:t>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 to minimize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overall latency)</a:t>
            </a:r>
          </a:p>
        </p:txBody>
      </p:sp>
      <p:sp>
        <p:nvSpPr>
          <p:cNvPr id="177157" name="AutoShape 5">
            <a:extLst>
              <a:ext uri="{FF2B5EF4-FFF2-40B4-BE49-F238E27FC236}">
                <a16:creationId xmlns:a16="http://schemas.microsoft.com/office/drawing/2014/main" id="{97CD7EA3-52EC-C349-BDE8-9836EE784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975" y="6096000"/>
            <a:ext cx="2209800" cy="228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328 w 21600"/>
              <a:gd name="T13" fmla="*/ 2328 h 21600"/>
              <a:gd name="T14" fmla="*/ 19272 w 21600"/>
              <a:gd name="T15" fmla="*/ 192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55" y="21600"/>
                </a:lnTo>
                <a:lnTo>
                  <a:pt x="2054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sense amp and mux</a:t>
            </a:r>
          </a:p>
        </p:txBody>
      </p:sp>
      <p:sp>
        <p:nvSpPr>
          <p:cNvPr id="177158" name="Line 6">
            <a:extLst>
              <a:ext uri="{FF2B5EF4-FFF2-40B4-BE49-F238E27FC236}">
                <a16:creationId xmlns:a16="http://schemas.microsoft.com/office/drawing/2014/main" id="{A649B7DA-A475-2C47-942E-985D682EE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1975" y="5791200"/>
            <a:ext cx="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59" name="AutoShape 7">
            <a:extLst>
              <a:ext uri="{FF2B5EF4-FFF2-40B4-BE49-F238E27FC236}">
                <a16:creationId xmlns:a16="http://schemas.microsoft.com/office/drawing/2014/main" id="{06B3F3EC-35DD-514A-A658-BC07DEC33B0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4975" y="4648200"/>
            <a:ext cx="2057400" cy="228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2 w 21600"/>
              <a:gd name="T13" fmla="*/ 2972 h 21600"/>
              <a:gd name="T14" fmla="*/ 18628 w 21600"/>
              <a:gd name="T15" fmla="*/ 18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43" y="21600"/>
                </a:lnTo>
                <a:lnTo>
                  <a:pt x="1925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0" name="Line 8">
            <a:extLst>
              <a:ext uri="{FF2B5EF4-FFF2-40B4-BE49-F238E27FC236}">
                <a16:creationId xmlns:a16="http://schemas.microsoft.com/office/drawing/2014/main" id="{68A66A8D-1B4F-7849-8940-980D4826A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7975" y="4800600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1" name="Line 9">
            <a:extLst>
              <a:ext uri="{FF2B5EF4-FFF2-40B4-BE49-F238E27FC236}">
                <a16:creationId xmlns:a16="http://schemas.microsoft.com/office/drawing/2014/main" id="{6130B7BB-6C67-9546-B867-66283E9663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0375" y="4724400"/>
            <a:ext cx="762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2" name="Line 10">
            <a:extLst>
              <a:ext uri="{FF2B5EF4-FFF2-40B4-BE49-F238E27FC236}">
                <a16:creationId xmlns:a16="http://schemas.microsoft.com/office/drawing/2014/main" id="{97C23B16-DAF2-2541-848E-B7EFE9BC00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5775" y="5943600"/>
            <a:ext cx="152400" cy="76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3" name="Line 11">
            <a:extLst>
              <a:ext uri="{FF2B5EF4-FFF2-40B4-BE49-F238E27FC236}">
                <a16:creationId xmlns:a16="http://schemas.microsoft.com/office/drawing/2014/main" id="{3041ECDE-FAF9-CF4A-B237-1DDB766395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375" y="4800600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4" name="Freeform 12">
            <a:extLst>
              <a:ext uri="{FF2B5EF4-FFF2-40B4-BE49-F238E27FC236}">
                <a16:creationId xmlns:a16="http://schemas.microsoft.com/office/drawing/2014/main" id="{57BC5DC3-B714-A244-A109-1C75CCE229CD}"/>
              </a:ext>
            </a:extLst>
          </p:cNvPr>
          <p:cNvSpPr>
            <a:spLocks/>
          </p:cNvSpPr>
          <p:nvPr/>
        </p:nvSpPr>
        <p:spPr bwMode="auto">
          <a:xfrm>
            <a:off x="685800" y="4800600"/>
            <a:ext cx="1349375" cy="1371600"/>
          </a:xfrm>
          <a:custGeom>
            <a:avLst/>
            <a:gdLst>
              <a:gd name="T0" fmla="*/ 0 w 960"/>
              <a:gd name="T1" fmla="*/ 0 h 864"/>
              <a:gd name="T2" fmla="*/ 0 w 960"/>
              <a:gd name="T3" fmla="*/ 2147483646 h 864"/>
              <a:gd name="T4" fmla="*/ 2147483646 w 960"/>
              <a:gd name="T5" fmla="*/ 2147483646 h 864"/>
              <a:gd name="T6" fmla="*/ 0 60000 65536"/>
              <a:gd name="T7" fmla="*/ 0 60000 65536"/>
              <a:gd name="T8" fmla="*/ 0 60000 65536"/>
              <a:gd name="T9" fmla="*/ 0 w 960"/>
              <a:gd name="T10" fmla="*/ 0 h 864"/>
              <a:gd name="T11" fmla="*/ 960 w 96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64">
                <a:moveTo>
                  <a:pt x="0" y="0"/>
                </a:moveTo>
                <a:lnTo>
                  <a:pt x="0" y="864"/>
                </a:lnTo>
                <a:lnTo>
                  <a:pt x="960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5" name="Line 13">
            <a:extLst>
              <a:ext uri="{FF2B5EF4-FFF2-40B4-BE49-F238E27FC236}">
                <a16:creationId xmlns:a16="http://schemas.microsoft.com/office/drawing/2014/main" id="{B4107177-0755-164E-AC6D-6456D5209A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700" y="4724400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6" name="Line 14">
            <a:extLst>
              <a:ext uri="{FF2B5EF4-FFF2-40B4-BE49-F238E27FC236}">
                <a16:creationId xmlns:a16="http://schemas.microsoft.com/office/drawing/2014/main" id="{FD2F58BB-3F0F-514F-8841-B5A48DB066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96975" y="6096000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7" name="Rectangle 15">
            <a:extLst>
              <a:ext uri="{FF2B5EF4-FFF2-40B4-BE49-F238E27FC236}">
                <a16:creationId xmlns:a16="http://schemas.microsoft.com/office/drawing/2014/main" id="{A2483148-A7CE-6B48-ABD7-74A069660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5791200"/>
            <a:ext cx="1365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1800" b="0" i="1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diff pairs</a:t>
            </a:r>
          </a:p>
        </p:txBody>
      </p:sp>
      <p:sp>
        <p:nvSpPr>
          <p:cNvPr id="177168" name="Rectangle 16">
            <a:extLst>
              <a:ext uri="{FF2B5EF4-FFF2-40B4-BE49-F238E27FC236}">
                <a16:creationId xmlns:a16="http://schemas.microsoft.com/office/drawing/2014/main" id="{2350A6FC-FB08-0549-8077-B3D261D6C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4343400"/>
            <a:ext cx="3952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1800" b="0" i="1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69" name="Rectangle 17">
            <a:extLst>
              <a:ext uri="{FF2B5EF4-FFF2-40B4-BE49-F238E27FC236}">
                <a16:creationId xmlns:a16="http://schemas.microsoft.com/office/drawing/2014/main" id="{EEB3944C-9687-364A-B12D-CD091BDD6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4419600"/>
            <a:ext cx="311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</p:txBody>
      </p:sp>
      <p:sp>
        <p:nvSpPr>
          <p:cNvPr id="177170" name="Rectangle 18">
            <a:extLst>
              <a:ext uri="{FF2B5EF4-FFF2-40B4-BE49-F238E27FC236}">
                <a16:creationId xmlns:a16="http://schemas.microsoft.com/office/drawing/2014/main" id="{A7E5A721-6202-3747-A518-41320DA7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5756275"/>
            <a:ext cx="374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</a:p>
        </p:txBody>
      </p:sp>
      <p:sp>
        <p:nvSpPr>
          <p:cNvPr id="177171" name="Line 19">
            <a:extLst>
              <a:ext uri="{FF2B5EF4-FFF2-40B4-BE49-F238E27FC236}">
                <a16:creationId xmlns:a16="http://schemas.microsoft.com/office/drawing/2014/main" id="{39B2DA51-581B-884B-967E-C7AE531DA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1975" y="63246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72" name="Line 20">
            <a:extLst>
              <a:ext uri="{FF2B5EF4-FFF2-40B4-BE49-F238E27FC236}">
                <a16:creationId xmlns:a16="http://schemas.microsoft.com/office/drawing/2014/main" id="{A89DDFBB-D6A6-E146-860D-BE8DD844F3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5775" y="6426200"/>
            <a:ext cx="1524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73" name="Rectangle 21">
            <a:extLst>
              <a:ext uri="{FF2B5EF4-FFF2-40B4-BE49-F238E27FC236}">
                <a16:creationId xmlns:a16="http://schemas.microsoft.com/office/drawing/2014/main" id="{DC19306E-7019-1B4E-981D-49629F05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6289675"/>
            <a:ext cx="311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grpSp>
        <p:nvGrpSpPr>
          <p:cNvPr id="177174" name="Group 22">
            <a:extLst>
              <a:ext uri="{FF2B5EF4-FFF2-40B4-BE49-F238E27FC236}">
                <a16:creationId xmlns:a16="http://schemas.microsoft.com/office/drawing/2014/main" id="{18F20982-FC80-3D46-8253-11FB4398B48E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905000"/>
            <a:ext cx="1143000" cy="990600"/>
            <a:chOff x="3600" y="960"/>
            <a:chExt cx="864" cy="816"/>
          </a:xfrm>
        </p:grpSpPr>
        <p:grpSp>
          <p:nvGrpSpPr>
            <p:cNvPr id="177192" name="Group 23">
              <a:extLst>
                <a:ext uri="{FF2B5EF4-FFF2-40B4-BE49-F238E27FC236}">
                  <a16:creationId xmlns:a16="http://schemas.microsoft.com/office/drawing/2014/main" id="{E228900A-6D6C-104F-8B66-3DECA78706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960"/>
              <a:ext cx="384" cy="384"/>
              <a:chOff x="3600" y="960"/>
              <a:chExt cx="384" cy="384"/>
            </a:xfrm>
          </p:grpSpPr>
          <p:sp>
            <p:nvSpPr>
              <p:cNvPr id="177197" name="AutoShape 24">
                <a:extLst>
                  <a:ext uri="{FF2B5EF4-FFF2-40B4-BE49-F238E27FC236}">
                    <a16:creationId xmlns:a16="http://schemas.microsoft.com/office/drawing/2014/main" id="{92317783-7E25-6B4A-A7D9-7F61F4A80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52" y="1008"/>
                <a:ext cx="384" cy="288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77198" name="Oval 25">
                <a:extLst>
                  <a:ext uri="{FF2B5EF4-FFF2-40B4-BE49-F238E27FC236}">
                    <a16:creationId xmlns:a16="http://schemas.microsoft.com/office/drawing/2014/main" id="{164A8309-5249-C544-9467-F74BF9997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10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77193" name="AutoShape 26">
              <a:extLst>
                <a:ext uri="{FF2B5EF4-FFF2-40B4-BE49-F238E27FC236}">
                  <a16:creationId xmlns:a16="http://schemas.microsoft.com/office/drawing/2014/main" id="{72D11AFA-89AC-3743-AF37-CD3E409638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888" y="1440"/>
              <a:ext cx="384" cy="2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7194" name="Oval 27">
              <a:extLst>
                <a:ext uri="{FF2B5EF4-FFF2-40B4-BE49-F238E27FC236}">
                  <a16:creationId xmlns:a16="http://schemas.microsoft.com/office/drawing/2014/main" id="{1144E661-7774-F14A-9328-32C8D37FDA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40" y="1536"/>
              <a:ext cx="96" cy="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7195" name="Freeform 28">
              <a:extLst>
                <a:ext uri="{FF2B5EF4-FFF2-40B4-BE49-F238E27FC236}">
                  <a16:creationId xmlns:a16="http://schemas.microsoft.com/office/drawing/2014/main" id="{E1779710-0F53-A246-9B05-2F3FA84E8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7196" name="Freeform 29">
              <a:extLst>
                <a:ext uri="{FF2B5EF4-FFF2-40B4-BE49-F238E27FC236}">
                  <a16:creationId xmlns:a16="http://schemas.microsoft.com/office/drawing/2014/main" id="{3937AC0A-E620-D947-8D81-6175CDE504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00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77175" name="Freeform 30">
            <a:extLst>
              <a:ext uri="{FF2B5EF4-FFF2-40B4-BE49-F238E27FC236}">
                <a16:creationId xmlns:a16="http://schemas.microsoft.com/office/drawing/2014/main" id="{F1E29278-CDCD-0145-9662-619E48A816B7}"/>
              </a:ext>
            </a:extLst>
          </p:cNvPr>
          <p:cNvSpPr>
            <a:spLocks/>
          </p:cNvSpPr>
          <p:nvPr/>
        </p:nvSpPr>
        <p:spPr bwMode="auto">
          <a:xfrm>
            <a:off x="990600" y="2209800"/>
            <a:ext cx="838200" cy="228600"/>
          </a:xfrm>
          <a:custGeom>
            <a:avLst/>
            <a:gdLst>
              <a:gd name="T0" fmla="*/ 0 w 624"/>
              <a:gd name="T1" fmla="*/ 2147483646 h 144"/>
              <a:gd name="T2" fmla="*/ 2147483646 w 624"/>
              <a:gd name="T3" fmla="*/ 2147483646 h 144"/>
              <a:gd name="T4" fmla="*/ 2147483646 w 624"/>
              <a:gd name="T5" fmla="*/ 0 h 144"/>
              <a:gd name="T6" fmla="*/ 2147483646 w 624"/>
              <a:gd name="T7" fmla="*/ 0 h 144"/>
              <a:gd name="T8" fmla="*/ 2147483646 w 624"/>
              <a:gd name="T9" fmla="*/ 2147483646 h 144"/>
              <a:gd name="T10" fmla="*/ 2147483646 w 624"/>
              <a:gd name="T11" fmla="*/ 2147483646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4"/>
              <a:gd name="T19" fmla="*/ 0 h 144"/>
              <a:gd name="T20" fmla="*/ 624 w 62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4" h="144">
                <a:moveTo>
                  <a:pt x="0" y="144"/>
                </a:moveTo>
                <a:lnTo>
                  <a:pt x="144" y="144"/>
                </a:lnTo>
                <a:lnTo>
                  <a:pt x="144" y="0"/>
                </a:lnTo>
                <a:lnTo>
                  <a:pt x="432" y="0"/>
                </a:lnTo>
                <a:lnTo>
                  <a:pt x="432" y="144"/>
                </a:lnTo>
                <a:lnTo>
                  <a:pt x="624" y="1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76" name="Freeform 31">
            <a:extLst>
              <a:ext uri="{FF2B5EF4-FFF2-40B4-BE49-F238E27FC236}">
                <a16:creationId xmlns:a16="http://schemas.microsoft.com/office/drawing/2014/main" id="{16B49E3F-E57E-324E-9DAB-81B48AE30934}"/>
              </a:ext>
            </a:extLst>
          </p:cNvPr>
          <p:cNvSpPr>
            <a:spLocks/>
          </p:cNvSpPr>
          <p:nvPr/>
        </p:nvSpPr>
        <p:spPr bwMode="auto">
          <a:xfrm flipH="1">
            <a:off x="2971800" y="2209800"/>
            <a:ext cx="838200" cy="228600"/>
          </a:xfrm>
          <a:custGeom>
            <a:avLst/>
            <a:gdLst>
              <a:gd name="T0" fmla="*/ 0 w 624"/>
              <a:gd name="T1" fmla="*/ 2147483646 h 144"/>
              <a:gd name="T2" fmla="*/ 2147483646 w 624"/>
              <a:gd name="T3" fmla="*/ 2147483646 h 144"/>
              <a:gd name="T4" fmla="*/ 2147483646 w 624"/>
              <a:gd name="T5" fmla="*/ 0 h 144"/>
              <a:gd name="T6" fmla="*/ 2147483646 w 624"/>
              <a:gd name="T7" fmla="*/ 0 h 144"/>
              <a:gd name="T8" fmla="*/ 2147483646 w 624"/>
              <a:gd name="T9" fmla="*/ 2147483646 h 144"/>
              <a:gd name="T10" fmla="*/ 2147483646 w 624"/>
              <a:gd name="T11" fmla="*/ 2147483646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4"/>
              <a:gd name="T19" fmla="*/ 0 h 144"/>
              <a:gd name="T20" fmla="*/ 624 w 62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4" h="144">
                <a:moveTo>
                  <a:pt x="0" y="144"/>
                </a:moveTo>
                <a:lnTo>
                  <a:pt x="144" y="144"/>
                </a:lnTo>
                <a:lnTo>
                  <a:pt x="144" y="0"/>
                </a:lnTo>
                <a:lnTo>
                  <a:pt x="432" y="0"/>
                </a:lnTo>
                <a:lnTo>
                  <a:pt x="432" y="144"/>
                </a:lnTo>
                <a:lnTo>
                  <a:pt x="624" y="1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77" name="Line 32">
            <a:extLst>
              <a:ext uri="{FF2B5EF4-FFF2-40B4-BE49-F238E27FC236}">
                <a16:creationId xmlns:a16="http://schemas.microsoft.com/office/drawing/2014/main" id="{C0D2B06B-BF4C-E640-8792-929359F5B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133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78" name="Oval 33">
            <a:extLst>
              <a:ext uri="{FF2B5EF4-FFF2-40B4-BE49-F238E27FC236}">
                <a16:creationId xmlns:a16="http://schemas.microsoft.com/office/drawing/2014/main" id="{BA39C9AB-1610-0E43-ACA8-32EF180999B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95400" y="19812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79" name="Oval 34">
            <a:extLst>
              <a:ext uri="{FF2B5EF4-FFF2-40B4-BE49-F238E27FC236}">
                <a16:creationId xmlns:a16="http://schemas.microsoft.com/office/drawing/2014/main" id="{C5CF8710-0179-D345-B772-F110F32272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52800" y="19812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80" name="Line 35">
            <a:extLst>
              <a:ext uri="{FF2B5EF4-FFF2-40B4-BE49-F238E27FC236}">
                <a16:creationId xmlns:a16="http://schemas.microsoft.com/office/drawing/2014/main" id="{EB1688C7-B109-6149-AD51-B099F0D2A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1066800"/>
            <a:ext cx="0" cy="2133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81" name="Line 36">
            <a:extLst>
              <a:ext uri="{FF2B5EF4-FFF2-40B4-BE49-F238E27FC236}">
                <a16:creationId xmlns:a16="http://schemas.microsoft.com/office/drawing/2014/main" id="{431CDFA5-2C26-564F-B513-5AEAFC1244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066800"/>
            <a:ext cx="0" cy="2133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82" name="Line 37">
            <a:extLst>
              <a:ext uri="{FF2B5EF4-FFF2-40B4-BE49-F238E27FC236}">
                <a16:creationId xmlns:a16="http://schemas.microsoft.com/office/drawing/2014/main" id="{418C8ECA-4798-2746-A567-B689F6A26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600200"/>
            <a:ext cx="426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83" name="Line 38">
            <a:extLst>
              <a:ext uri="{FF2B5EF4-FFF2-40B4-BE49-F238E27FC236}">
                <a16:creationId xmlns:a16="http://schemas.microsoft.com/office/drawing/2014/main" id="{B5474E94-DB97-D347-8E60-D82C822F2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600200"/>
            <a:ext cx="0" cy="381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84" name="Line 39">
            <a:extLst>
              <a:ext uri="{FF2B5EF4-FFF2-40B4-BE49-F238E27FC236}">
                <a16:creationId xmlns:a16="http://schemas.microsoft.com/office/drawing/2014/main" id="{04C4E6DF-7844-CD43-9D31-E75F31120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1600200"/>
            <a:ext cx="0" cy="381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85" name="Line 40">
            <a:extLst>
              <a:ext uri="{FF2B5EF4-FFF2-40B4-BE49-F238E27FC236}">
                <a16:creationId xmlns:a16="http://schemas.microsoft.com/office/drawing/2014/main" id="{57871F4E-2EAC-524D-813B-F7C2D5D6C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133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86" name="Text Box 41">
            <a:extLst>
              <a:ext uri="{FF2B5EF4-FFF2-40B4-BE49-F238E27FC236}">
                <a16:creationId xmlns:a16="http://schemas.microsoft.com/office/drawing/2014/main" id="{85109B6E-AFD1-4F4E-8FB4-63F1E3BC2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586" y="1277938"/>
            <a:ext cx="131318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row enable</a:t>
            </a:r>
          </a:p>
        </p:txBody>
      </p:sp>
      <p:sp>
        <p:nvSpPr>
          <p:cNvPr id="177187" name="Text Box 42">
            <a:extLst>
              <a:ext uri="{FF2B5EF4-FFF2-40B4-BE49-F238E27FC236}">
                <a16:creationId xmlns:a16="http://schemas.microsoft.com/office/drawing/2014/main" id="{D2F89666-30DD-F347-B44E-BA631CE16BB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30213" y="2263775"/>
            <a:ext cx="781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bitline</a:t>
            </a:r>
          </a:p>
        </p:txBody>
      </p:sp>
      <p:sp>
        <p:nvSpPr>
          <p:cNvPr id="177188" name="Text Box 43">
            <a:extLst>
              <a:ext uri="{FF2B5EF4-FFF2-40B4-BE49-F238E27FC236}">
                <a16:creationId xmlns:a16="http://schemas.microsoft.com/office/drawing/2014/main" id="{38B520C2-E180-F54E-86E1-E329A7742BD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25838" y="2257425"/>
            <a:ext cx="908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_bitline</a:t>
            </a:r>
          </a:p>
        </p:txBody>
      </p:sp>
      <p:sp>
        <p:nvSpPr>
          <p:cNvPr id="177189" name="Line 44">
            <a:extLst>
              <a:ext uri="{FF2B5EF4-FFF2-40B4-BE49-F238E27FC236}">
                <a16:creationId xmlns:a16="http://schemas.microsoft.com/office/drawing/2014/main" id="{AB08816B-F482-1248-81F9-7177AD40A4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" y="4724400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7190" name="Rectangle 45">
            <a:extLst>
              <a:ext uri="{FF2B5EF4-FFF2-40B4-BE49-F238E27FC236}">
                <a16:creationId xmlns:a16="http://schemas.microsoft.com/office/drawing/2014/main" id="{D833564A-4D83-0F40-9C56-DEE68DF90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4384675"/>
            <a:ext cx="635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n+m</a:t>
            </a:r>
          </a:p>
        </p:txBody>
      </p:sp>
      <p:sp>
        <p:nvSpPr>
          <p:cNvPr id="59431" name="Rectangle 3">
            <a:extLst>
              <a:ext uri="{FF2B5EF4-FFF2-40B4-BE49-F238E27FC236}">
                <a16:creationId xmlns:a16="http://schemas.microsoft.com/office/drawing/2014/main" id="{C22803DC-5A73-AF41-9C91-84C1D767F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962025"/>
            <a:ext cx="48323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508000" indent="-169863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Read Sequence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1. address decode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2. drive row enable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3. selected bit-cells drive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bitlines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	  (entire row is read together)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4. differential sensing and column select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(data is ready)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precharge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all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bitlines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(for next read or write)</a:t>
            </a: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Access latency dominated by steps 2 and 3</a:t>
            </a: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Cycling time dominated by steps 2, 3 and 5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Char char="-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step 2 proportional to 2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Char char="-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step 3 and 5 proportional to 2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93330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281F7101-ACA7-594F-8CD6-871F34F9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altLang="en-US" sz="3800">
                <a:ea typeface="ＭＳ Ｐゴシック" panose="020B0600070205080204" pitchFamily="34" charset="-128"/>
              </a:rPr>
              <a:t>DRAM (Dynamic Random Access Memory)</a:t>
            </a:r>
          </a:p>
        </p:txBody>
      </p:sp>
      <p:sp>
        <p:nvSpPr>
          <p:cNvPr id="178178" name="Content Placeholder 2">
            <a:extLst>
              <a:ext uri="{FF2B5EF4-FFF2-40B4-BE49-F238E27FC236}">
                <a16:creationId xmlns:a16="http://schemas.microsoft.com/office/drawing/2014/main" id="{1B68963F-3C78-614D-89F4-7D5352D5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8179" name="Slide Number Placeholder 3">
            <a:extLst>
              <a:ext uri="{FF2B5EF4-FFF2-40B4-BE49-F238E27FC236}">
                <a16:creationId xmlns:a16="http://schemas.microsoft.com/office/drawing/2014/main" id="{4495462F-DB11-FF45-927B-A37B1FE82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B8C6F-A032-E949-845E-F017A46BBE32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80" name="Freeform 4">
            <a:extLst>
              <a:ext uri="{FF2B5EF4-FFF2-40B4-BE49-F238E27FC236}">
                <a16:creationId xmlns:a16="http://schemas.microsoft.com/office/drawing/2014/main" id="{A647054D-3A0D-C94F-8D42-912B629880A4}"/>
              </a:ext>
            </a:extLst>
          </p:cNvPr>
          <p:cNvSpPr>
            <a:spLocks/>
          </p:cNvSpPr>
          <p:nvPr/>
        </p:nvSpPr>
        <p:spPr bwMode="auto">
          <a:xfrm>
            <a:off x="1152525" y="1727200"/>
            <a:ext cx="838200" cy="228600"/>
          </a:xfrm>
          <a:custGeom>
            <a:avLst/>
            <a:gdLst>
              <a:gd name="T0" fmla="*/ 0 w 624"/>
              <a:gd name="T1" fmla="*/ 2147483646 h 144"/>
              <a:gd name="T2" fmla="*/ 2147483646 w 624"/>
              <a:gd name="T3" fmla="*/ 2147483646 h 144"/>
              <a:gd name="T4" fmla="*/ 2147483646 w 624"/>
              <a:gd name="T5" fmla="*/ 0 h 144"/>
              <a:gd name="T6" fmla="*/ 2147483646 w 624"/>
              <a:gd name="T7" fmla="*/ 0 h 144"/>
              <a:gd name="T8" fmla="*/ 2147483646 w 624"/>
              <a:gd name="T9" fmla="*/ 2147483646 h 144"/>
              <a:gd name="T10" fmla="*/ 2147483646 w 624"/>
              <a:gd name="T11" fmla="*/ 2147483646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4"/>
              <a:gd name="T19" fmla="*/ 0 h 144"/>
              <a:gd name="T20" fmla="*/ 624 w 62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4" h="144">
                <a:moveTo>
                  <a:pt x="0" y="144"/>
                </a:moveTo>
                <a:lnTo>
                  <a:pt x="144" y="144"/>
                </a:lnTo>
                <a:lnTo>
                  <a:pt x="144" y="0"/>
                </a:lnTo>
                <a:lnTo>
                  <a:pt x="432" y="0"/>
                </a:lnTo>
                <a:lnTo>
                  <a:pt x="432" y="144"/>
                </a:lnTo>
                <a:lnTo>
                  <a:pt x="624" y="1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81" name="Line 5">
            <a:extLst>
              <a:ext uri="{FF2B5EF4-FFF2-40B4-BE49-F238E27FC236}">
                <a16:creationId xmlns:a16="http://schemas.microsoft.com/office/drawing/2014/main" id="{B75D7FAD-FD01-1443-8B6F-4F5D1F769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1125" y="1651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82" name="Oval 6">
            <a:extLst>
              <a:ext uri="{FF2B5EF4-FFF2-40B4-BE49-F238E27FC236}">
                <a16:creationId xmlns:a16="http://schemas.microsoft.com/office/drawing/2014/main" id="{52D8A279-0509-3A40-98CF-DB174AAC5D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57325" y="149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83" name="Line 7">
            <a:extLst>
              <a:ext uri="{FF2B5EF4-FFF2-40B4-BE49-F238E27FC236}">
                <a16:creationId xmlns:a16="http://schemas.microsoft.com/office/drawing/2014/main" id="{1192C20F-3B94-E54A-A830-FCD581E606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2525" y="584200"/>
            <a:ext cx="0" cy="2133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84" name="Line 8">
            <a:extLst>
              <a:ext uri="{FF2B5EF4-FFF2-40B4-BE49-F238E27FC236}">
                <a16:creationId xmlns:a16="http://schemas.microsoft.com/office/drawing/2014/main" id="{AE12C55C-BEE4-CD42-A183-41FC3FA1E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725" y="1117600"/>
            <a:ext cx="197167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85" name="Line 9">
            <a:extLst>
              <a:ext uri="{FF2B5EF4-FFF2-40B4-BE49-F238E27FC236}">
                <a16:creationId xmlns:a16="http://schemas.microsoft.com/office/drawing/2014/main" id="{0677A4F1-F5FB-DD47-8FDA-8EDAB31D4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3525" y="1117600"/>
            <a:ext cx="0" cy="381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86" name="Text Box 10">
            <a:extLst>
              <a:ext uri="{FF2B5EF4-FFF2-40B4-BE49-F238E27FC236}">
                <a16:creationId xmlns:a16="http://schemas.microsoft.com/office/drawing/2014/main" id="{66DDB263-7A23-4D47-8E56-4C4F79615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795338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row enable</a:t>
            </a:r>
          </a:p>
        </p:txBody>
      </p:sp>
      <p:sp>
        <p:nvSpPr>
          <p:cNvPr id="178187" name="Text Box 11">
            <a:extLst>
              <a:ext uri="{FF2B5EF4-FFF2-40B4-BE49-F238E27FC236}">
                <a16:creationId xmlns:a16="http://schemas.microsoft.com/office/drawing/2014/main" id="{CE8F8126-6692-CF47-A870-39385EC529F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25463" y="1781175"/>
            <a:ext cx="908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_bitline</a:t>
            </a:r>
          </a:p>
        </p:txBody>
      </p:sp>
      <p:sp>
        <p:nvSpPr>
          <p:cNvPr id="178188" name="Rectangle 12">
            <a:extLst>
              <a:ext uri="{FF2B5EF4-FFF2-40B4-BE49-F238E27FC236}">
                <a16:creationId xmlns:a16="http://schemas.microsoft.com/office/drawing/2014/main" id="{172C634B-B6EB-9D4A-956E-DA04C1535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975" y="3022600"/>
            <a:ext cx="2209800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bit-cell array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row x 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-col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itchFamily="2" charset="2"/>
              </a:rPr>
              <a:t>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 to minimize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overall latency)</a:t>
            </a:r>
          </a:p>
        </p:txBody>
      </p:sp>
      <p:sp>
        <p:nvSpPr>
          <p:cNvPr id="178189" name="AutoShape 13">
            <a:extLst>
              <a:ext uri="{FF2B5EF4-FFF2-40B4-BE49-F238E27FC236}">
                <a16:creationId xmlns:a16="http://schemas.microsoft.com/office/drawing/2014/main" id="{C22EBD8B-F4C1-FB4D-A563-E289C0F66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975" y="5384800"/>
            <a:ext cx="2209800" cy="228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328 w 21600"/>
              <a:gd name="T13" fmla="*/ 2328 h 21600"/>
              <a:gd name="T14" fmla="*/ 19272 w 21600"/>
              <a:gd name="T15" fmla="*/ 192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55" y="21600"/>
                </a:lnTo>
                <a:lnTo>
                  <a:pt x="2054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sense amp and mux</a:t>
            </a:r>
          </a:p>
        </p:txBody>
      </p:sp>
      <p:sp>
        <p:nvSpPr>
          <p:cNvPr id="178190" name="Line 14">
            <a:extLst>
              <a:ext uri="{FF2B5EF4-FFF2-40B4-BE49-F238E27FC236}">
                <a16:creationId xmlns:a16="http://schemas.microsoft.com/office/drawing/2014/main" id="{2951C39A-6552-ED45-A0E5-723797300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1975" y="5080000"/>
            <a:ext cx="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1" name="AutoShape 15">
            <a:extLst>
              <a:ext uri="{FF2B5EF4-FFF2-40B4-BE49-F238E27FC236}">
                <a16:creationId xmlns:a16="http://schemas.microsoft.com/office/drawing/2014/main" id="{B10D0324-CFA0-7240-837D-724F8F35222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4975" y="3937000"/>
            <a:ext cx="2057400" cy="2286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2 w 21600"/>
              <a:gd name="T13" fmla="*/ 2972 h 21600"/>
              <a:gd name="T14" fmla="*/ 18628 w 21600"/>
              <a:gd name="T15" fmla="*/ 18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43" y="21600"/>
                </a:lnTo>
                <a:lnTo>
                  <a:pt x="1925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2" name="Line 16">
            <a:extLst>
              <a:ext uri="{FF2B5EF4-FFF2-40B4-BE49-F238E27FC236}">
                <a16:creationId xmlns:a16="http://schemas.microsoft.com/office/drawing/2014/main" id="{3A537A10-DCD8-364F-9833-E8640189B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7975" y="4089400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3" name="Line 17">
            <a:extLst>
              <a:ext uri="{FF2B5EF4-FFF2-40B4-BE49-F238E27FC236}">
                <a16:creationId xmlns:a16="http://schemas.microsoft.com/office/drawing/2014/main" id="{C4AE6218-D68C-BD48-9D95-0C1D9D21D3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0375" y="4013200"/>
            <a:ext cx="762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4" name="Line 18">
            <a:extLst>
              <a:ext uri="{FF2B5EF4-FFF2-40B4-BE49-F238E27FC236}">
                <a16:creationId xmlns:a16="http://schemas.microsoft.com/office/drawing/2014/main" id="{6C30867F-943C-FC45-823B-224665B125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5775" y="5232400"/>
            <a:ext cx="152400" cy="76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5" name="Line 19">
            <a:extLst>
              <a:ext uri="{FF2B5EF4-FFF2-40B4-BE49-F238E27FC236}">
                <a16:creationId xmlns:a16="http://schemas.microsoft.com/office/drawing/2014/main" id="{6F32EFAA-47CE-534E-9465-976706F2A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375" y="4089400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6" name="Freeform 20">
            <a:extLst>
              <a:ext uri="{FF2B5EF4-FFF2-40B4-BE49-F238E27FC236}">
                <a16:creationId xmlns:a16="http://schemas.microsoft.com/office/drawing/2014/main" id="{0751B198-586A-D84F-93B3-56F6916F98F3}"/>
              </a:ext>
            </a:extLst>
          </p:cNvPr>
          <p:cNvSpPr>
            <a:spLocks/>
          </p:cNvSpPr>
          <p:nvPr/>
        </p:nvSpPr>
        <p:spPr bwMode="auto">
          <a:xfrm>
            <a:off x="609600" y="4089400"/>
            <a:ext cx="1425575" cy="1371600"/>
          </a:xfrm>
          <a:custGeom>
            <a:avLst/>
            <a:gdLst>
              <a:gd name="T0" fmla="*/ 0 w 960"/>
              <a:gd name="T1" fmla="*/ 0 h 864"/>
              <a:gd name="T2" fmla="*/ 0 w 960"/>
              <a:gd name="T3" fmla="*/ 2147483646 h 864"/>
              <a:gd name="T4" fmla="*/ 2147483646 w 960"/>
              <a:gd name="T5" fmla="*/ 2147483646 h 864"/>
              <a:gd name="T6" fmla="*/ 0 60000 65536"/>
              <a:gd name="T7" fmla="*/ 0 60000 65536"/>
              <a:gd name="T8" fmla="*/ 0 60000 65536"/>
              <a:gd name="T9" fmla="*/ 0 w 960"/>
              <a:gd name="T10" fmla="*/ 0 h 864"/>
              <a:gd name="T11" fmla="*/ 960 w 96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64">
                <a:moveTo>
                  <a:pt x="0" y="0"/>
                </a:moveTo>
                <a:lnTo>
                  <a:pt x="0" y="864"/>
                </a:lnTo>
                <a:lnTo>
                  <a:pt x="960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7" name="Line 21">
            <a:extLst>
              <a:ext uri="{FF2B5EF4-FFF2-40B4-BE49-F238E27FC236}">
                <a16:creationId xmlns:a16="http://schemas.microsoft.com/office/drawing/2014/main" id="{AA3DA119-148B-1B47-BB10-FD717560F0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700" y="4013200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8" name="Line 22">
            <a:extLst>
              <a:ext uri="{FF2B5EF4-FFF2-40B4-BE49-F238E27FC236}">
                <a16:creationId xmlns:a16="http://schemas.microsoft.com/office/drawing/2014/main" id="{41DE88AB-6494-124A-810D-2312C0A35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96975" y="5384800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199" name="Rectangle 23">
            <a:extLst>
              <a:ext uri="{FF2B5EF4-FFF2-40B4-BE49-F238E27FC236}">
                <a16:creationId xmlns:a16="http://schemas.microsoft.com/office/drawing/2014/main" id="{C804E718-C46B-A947-8FE3-7DA4D6C27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080000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1800" b="0" i="1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00" name="Rectangle 24">
            <a:extLst>
              <a:ext uri="{FF2B5EF4-FFF2-40B4-BE49-F238E27FC236}">
                <a16:creationId xmlns:a16="http://schemas.microsoft.com/office/drawing/2014/main" id="{C6DE6AEB-19FF-E342-A58C-2C196D644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3632200"/>
            <a:ext cx="3952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1800" b="0" i="1" u="none" strike="noStrike" kern="1200" cap="none" spc="0" normalizeH="0" baseline="3000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01" name="Rectangle 25">
            <a:extLst>
              <a:ext uri="{FF2B5EF4-FFF2-40B4-BE49-F238E27FC236}">
                <a16:creationId xmlns:a16="http://schemas.microsoft.com/office/drawing/2014/main" id="{9CEFA7A5-D7E4-554E-9EF6-5EE5D2B56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3708400"/>
            <a:ext cx="311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</a:p>
        </p:txBody>
      </p:sp>
      <p:sp>
        <p:nvSpPr>
          <p:cNvPr id="178202" name="Rectangle 26">
            <a:extLst>
              <a:ext uri="{FF2B5EF4-FFF2-40B4-BE49-F238E27FC236}">
                <a16:creationId xmlns:a16="http://schemas.microsoft.com/office/drawing/2014/main" id="{C573F5D9-3879-F14E-8FAB-DF3BBE379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5045075"/>
            <a:ext cx="374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</a:t>
            </a:r>
          </a:p>
        </p:txBody>
      </p:sp>
      <p:sp>
        <p:nvSpPr>
          <p:cNvPr id="178203" name="Line 27">
            <a:extLst>
              <a:ext uri="{FF2B5EF4-FFF2-40B4-BE49-F238E27FC236}">
                <a16:creationId xmlns:a16="http://schemas.microsoft.com/office/drawing/2014/main" id="{72563344-0372-2445-9490-E89B46C8A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1975" y="56134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04" name="Line 28">
            <a:extLst>
              <a:ext uri="{FF2B5EF4-FFF2-40B4-BE49-F238E27FC236}">
                <a16:creationId xmlns:a16="http://schemas.microsoft.com/office/drawing/2014/main" id="{E35AC9EE-94E3-8F48-8E75-FD7A3BC90B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5775" y="5715000"/>
            <a:ext cx="1524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05" name="Rectangle 29">
            <a:extLst>
              <a:ext uri="{FF2B5EF4-FFF2-40B4-BE49-F238E27FC236}">
                <a16:creationId xmlns:a16="http://schemas.microsoft.com/office/drawing/2014/main" id="{9AAEED2B-EBFC-1D4E-834E-805CEF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5578475"/>
            <a:ext cx="311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78206" name="Line 30">
            <a:extLst>
              <a:ext uri="{FF2B5EF4-FFF2-40B4-BE49-F238E27FC236}">
                <a16:creationId xmlns:a16="http://schemas.microsoft.com/office/drawing/2014/main" id="{E3DD88C9-652E-0C43-97D6-712980D0C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1955800"/>
            <a:ext cx="1588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07" name="Line 31">
            <a:extLst>
              <a:ext uri="{FF2B5EF4-FFF2-40B4-BE49-F238E27FC236}">
                <a16:creationId xmlns:a16="http://schemas.microsoft.com/office/drawing/2014/main" id="{5DC3CBA0-8B02-1940-A5D2-0CC750329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1082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08" name="Line 32">
            <a:extLst>
              <a:ext uri="{FF2B5EF4-FFF2-40B4-BE49-F238E27FC236}">
                <a16:creationId xmlns:a16="http://schemas.microsoft.com/office/drawing/2014/main" id="{CFFEA8DF-8FDD-5A4F-8CFB-87EFC09D3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1844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09" name="Rectangle 33">
            <a:extLst>
              <a:ext uri="{FF2B5EF4-FFF2-40B4-BE49-F238E27FC236}">
                <a16:creationId xmlns:a16="http://schemas.microsoft.com/office/drawing/2014/main" id="{5928FB71-27C9-B141-BC92-058E43C7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708400"/>
            <a:ext cx="1524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10" name="Rectangle 34">
            <a:extLst>
              <a:ext uri="{FF2B5EF4-FFF2-40B4-BE49-F238E27FC236}">
                <a16:creationId xmlns:a16="http://schemas.microsoft.com/office/drawing/2014/main" id="{CF9F4B7B-82F7-2C4B-A82E-B8D5BEB8C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080000"/>
            <a:ext cx="152400" cy="76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11" name="Line 35">
            <a:extLst>
              <a:ext uri="{FF2B5EF4-FFF2-40B4-BE49-F238E27FC236}">
                <a16:creationId xmlns:a16="http://schemas.microsoft.com/office/drawing/2014/main" id="{930E322B-334E-6A4B-B100-F9C847A32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1844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12" name="AutoShape 36">
            <a:extLst>
              <a:ext uri="{FF2B5EF4-FFF2-40B4-BE49-F238E27FC236}">
                <a16:creationId xmlns:a16="http://schemas.microsoft.com/office/drawing/2014/main" id="{88B6F068-70F5-9E4B-949E-11A5853C5D6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28800" y="2413000"/>
            <a:ext cx="304800" cy="2286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13" name="Line 37">
            <a:extLst>
              <a:ext uri="{FF2B5EF4-FFF2-40B4-BE49-F238E27FC236}">
                <a16:creationId xmlns:a16="http://schemas.microsoft.com/office/drawing/2014/main" id="{4E6C7539-3442-9647-B0F2-F17DDE0AB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4036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14" name="Line 38">
            <a:extLst>
              <a:ext uri="{FF2B5EF4-FFF2-40B4-BE49-F238E27FC236}">
                <a16:creationId xmlns:a16="http://schemas.microsoft.com/office/drawing/2014/main" id="{6F3F99AE-CBAA-8840-BB33-B20A8B4992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8420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8215" name="Rectangle 39">
            <a:extLst>
              <a:ext uri="{FF2B5EF4-FFF2-40B4-BE49-F238E27FC236}">
                <a16:creationId xmlns:a16="http://schemas.microsoft.com/office/drawing/2014/main" id="{1C3800DA-CBA8-744E-A138-76D9B7529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098800"/>
            <a:ext cx="654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RAS</a:t>
            </a:r>
          </a:p>
        </p:txBody>
      </p:sp>
      <p:sp>
        <p:nvSpPr>
          <p:cNvPr id="178216" name="Rectangle 40">
            <a:extLst>
              <a:ext uri="{FF2B5EF4-FFF2-40B4-BE49-F238E27FC236}">
                <a16:creationId xmlns:a16="http://schemas.microsoft.com/office/drawing/2014/main" id="{62930C39-0AF6-4A46-BFA7-EFEFC9B5F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23000"/>
            <a:ext cx="654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CAS</a:t>
            </a:r>
          </a:p>
        </p:txBody>
      </p:sp>
      <p:sp>
        <p:nvSpPr>
          <p:cNvPr id="178217" name="Rectangle 41">
            <a:extLst>
              <a:ext uri="{FF2B5EF4-FFF2-40B4-BE49-F238E27FC236}">
                <a16:creationId xmlns:a16="http://schemas.microsoft.com/office/drawing/2014/main" id="{91B14F4C-3772-9E49-AECD-78A73312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50" y="5940425"/>
            <a:ext cx="2609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DRAM die comprises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 multiple such arrays</a:t>
            </a:r>
          </a:p>
        </p:txBody>
      </p:sp>
      <p:sp>
        <p:nvSpPr>
          <p:cNvPr id="60458" name="Rectangle 3">
            <a:extLst>
              <a:ext uri="{FF2B5EF4-FFF2-40B4-BE49-F238E27FC236}">
                <a16:creationId xmlns:a16="http://schemas.microsoft.com/office/drawing/2014/main" id="{355A01A2-97FF-3642-8889-AB65CF4C7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839788"/>
            <a:ext cx="419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508000" indent="-169863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 stored as charge on node capacitor (non-restorative)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 cell loses charge when read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 cell loses charge over time</a:t>
            </a: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Read Sequence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1~3 same as SRAM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4. a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flip-flopping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sense amp amplifies and regenerates the 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bitline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data bit is mux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ed out</a:t>
            </a: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precharge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all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bitlines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508000" marR="0" lvl="1" indent="-169863" algn="l" defTabSz="914400" rtl="0" eaLnBrk="0" fontAlgn="base" latinLnBrk="0" hangingPunct="0">
              <a:lnSpc>
                <a:spcPts val="2200"/>
              </a:lnSpc>
              <a:spcBef>
                <a:spcPts val="500"/>
              </a:spcBef>
              <a:spcAft>
                <a:spcPct val="0"/>
              </a:spcAft>
              <a:buClr>
                <a:srgbClr val="003399"/>
              </a:buClr>
              <a:buSzPct val="40000"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Destructive reads</a:t>
            </a: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Charge loss over time</a:t>
            </a: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Refresh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A DRAM controller must periodically read each row within the allowed refresh time (10s of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) such that charge is restored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00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F545DB1D-78B7-2E4C-BC97-7F473597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Memory in a Modern System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F6BA2064-950F-9E47-88DF-6D748C36C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9987" name="Slide Number Placeholder 3">
            <a:extLst>
              <a:ext uri="{FF2B5EF4-FFF2-40B4-BE49-F238E27FC236}">
                <a16:creationId xmlns:a16="http://schemas.microsoft.com/office/drawing/2014/main" id="{C2B3458A-4EBC-164D-A0FF-1BC91853E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3A1257-BCA3-7F4D-B4AB-78D40130E516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69988" name="Content Placeholder 6" descr="barcelona-die-photo-color.jpg">
            <a:extLst>
              <a:ext uri="{FF2B5EF4-FFF2-40B4-BE49-F238E27FC236}">
                <a16:creationId xmlns:a16="http://schemas.microsoft.com/office/drawing/2014/main" id="{EEEB30C3-7EAA-9844-B489-E067BA31B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108075"/>
            <a:ext cx="48768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Rounded Rectangle 33">
            <a:extLst>
              <a:ext uri="{FF2B5EF4-FFF2-40B4-BE49-F238E27FC236}">
                <a16:creationId xmlns:a16="http://schemas.microsoft.com/office/drawing/2014/main" id="{D70BB38F-B06A-A54D-9520-CAC2FE6A4A7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13225" y="1844676"/>
            <a:ext cx="1603375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9990" name="TextBox 34">
            <a:extLst>
              <a:ext uri="{FF2B5EF4-FFF2-40B4-BE49-F238E27FC236}">
                <a16:creationId xmlns:a16="http://schemas.microsoft.com/office/drawing/2014/main" id="{771D37D6-077E-B84E-A5FE-D2F85DA2B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2262188"/>
            <a:ext cx="1233488" cy="430212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1</a:t>
            </a:r>
          </a:p>
        </p:txBody>
      </p:sp>
      <p:sp>
        <p:nvSpPr>
          <p:cNvPr id="169991" name="Rectangle 35">
            <a:extLst>
              <a:ext uri="{FF2B5EF4-FFF2-40B4-BE49-F238E27FC236}">
                <a16:creationId xmlns:a16="http://schemas.microsoft.com/office/drawing/2014/main" id="{DD6F0755-E778-1349-8015-C1DD49D1BD5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80519" y="2235994"/>
            <a:ext cx="1603375" cy="427037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9992" name="TextBox 36">
            <a:extLst>
              <a:ext uri="{FF2B5EF4-FFF2-40B4-BE49-F238E27FC236}">
                <a16:creationId xmlns:a16="http://schemas.microsoft.com/office/drawing/2014/main" id="{E40DB0BD-373F-CB4D-8F51-BC7876C42F6D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20206" y="2275682"/>
            <a:ext cx="1531937" cy="368300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 0</a:t>
            </a:r>
          </a:p>
        </p:txBody>
      </p:sp>
      <p:sp>
        <p:nvSpPr>
          <p:cNvPr id="169993" name="Rectangle 37">
            <a:extLst>
              <a:ext uri="{FF2B5EF4-FFF2-40B4-BE49-F238E27FC236}">
                <a16:creationId xmlns:a16="http://schemas.microsoft.com/office/drawing/2014/main" id="{AD81430E-1683-804A-953A-5A68710D70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568325" y="3127375"/>
            <a:ext cx="4756150" cy="71755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9994" name="TextBox 38">
            <a:extLst>
              <a:ext uri="{FF2B5EF4-FFF2-40B4-BE49-F238E27FC236}">
                <a16:creationId xmlns:a16="http://schemas.microsoft.com/office/drawing/2014/main" id="{CD970285-AF14-4C4E-ABC0-A08EE21FFD2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46063" y="3244850"/>
            <a:ext cx="3113087" cy="461963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SHARED L3 CACHE</a:t>
            </a:r>
          </a:p>
        </p:txBody>
      </p:sp>
      <p:sp>
        <p:nvSpPr>
          <p:cNvPr id="169995" name="Rectangle 39">
            <a:extLst>
              <a:ext uri="{FF2B5EF4-FFF2-40B4-BE49-F238E27FC236}">
                <a16:creationId xmlns:a16="http://schemas.microsoft.com/office/drawing/2014/main" id="{DCE21303-3F2A-AB4B-85CB-949933B289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13138" y="3259137"/>
            <a:ext cx="4756150" cy="454025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9996" name="TextBox 40">
            <a:extLst>
              <a:ext uri="{FF2B5EF4-FFF2-40B4-BE49-F238E27FC236}">
                <a16:creationId xmlns:a16="http://schemas.microsoft.com/office/drawing/2014/main" id="{B82E8C17-3BB8-D646-95EA-429BAA2FF71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415632" y="3247231"/>
            <a:ext cx="2940050" cy="461963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 INTERFACE</a:t>
            </a:r>
          </a:p>
        </p:txBody>
      </p:sp>
      <p:pic>
        <p:nvPicPr>
          <p:cNvPr id="169997" name="Picture 37" descr="samsung-dimm-better.jpg">
            <a:extLst>
              <a:ext uri="{FF2B5EF4-FFF2-40B4-BE49-F238E27FC236}">
                <a16:creationId xmlns:a16="http://schemas.microsoft.com/office/drawing/2014/main" id="{5073A790-21DE-D443-957E-DF3536AD4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919163"/>
            <a:ext cx="131286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8" name="Rounded Rectangle 42">
            <a:extLst>
              <a:ext uri="{FF2B5EF4-FFF2-40B4-BE49-F238E27FC236}">
                <a16:creationId xmlns:a16="http://schemas.microsoft.com/office/drawing/2014/main" id="{6D3B8FD1-9C46-D548-9E71-270EAD9DB0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04219" y="1835944"/>
            <a:ext cx="1601788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9999" name="TextBox 43">
            <a:extLst>
              <a:ext uri="{FF2B5EF4-FFF2-40B4-BE49-F238E27FC236}">
                <a16:creationId xmlns:a16="http://schemas.microsoft.com/office/drawing/2014/main" id="{49264168-2CAE-434D-8580-533BB5BFD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254250"/>
            <a:ext cx="1235075" cy="430213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0</a:t>
            </a:r>
          </a:p>
        </p:txBody>
      </p:sp>
      <p:sp>
        <p:nvSpPr>
          <p:cNvPr id="170000" name="Rounded Rectangle 44">
            <a:extLst>
              <a:ext uri="{FF2B5EF4-FFF2-40B4-BE49-F238E27FC236}">
                <a16:creationId xmlns:a16="http://schemas.microsoft.com/office/drawing/2014/main" id="{E4AC7AC4-6F4C-A84F-B2E1-B8788344EF6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14537" y="4022726"/>
            <a:ext cx="1603375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0001" name="TextBox 45">
            <a:extLst>
              <a:ext uri="{FF2B5EF4-FFF2-40B4-BE49-F238E27FC236}">
                <a16:creationId xmlns:a16="http://schemas.microsoft.com/office/drawing/2014/main" id="{9F6723F0-50F6-6A42-A788-21F07DEC8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863" y="4440238"/>
            <a:ext cx="1235075" cy="430212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2</a:t>
            </a:r>
          </a:p>
        </p:txBody>
      </p:sp>
      <p:sp>
        <p:nvSpPr>
          <p:cNvPr id="170002" name="Rounded Rectangle 46">
            <a:extLst>
              <a:ext uri="{FF2B5EF4-FFF2-40B4-BE49-F238E27FC236}">
                <a16:creationId xmlns:a16="http://schemas.microsoft.com/office/drawing/2014/main" id="{134761DA-3813-4747-B802-7A2BC533261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02112" y="4017963"/>
            <a:ext cx="1603375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0003" name="TextBox 47">
            <a:extLst>
              <a:ext uri="{FF2B5EF4-FFF2-40B4-BE49-F238E27FC236}">
                <a16:creationId xmlns:a16="http://schemas.microsoft.com/office/drawing/2014/main" id="{E9B11E98-C3FB-9C47-8003-7743461E8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38" y="4435475"/>
            <a:ext cx="1235075" cy="430213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3</a:t>
            </a:r>
          </a:p>
        </p:txBody>
      </p:sp>
      <p:sp>
        <p:nvSpPr>
          <p:cNvPr id="170004" name="Rectangle 48">
            <a:extLst>
              <a:ext uri="{FF2B5EF4-FFF2-40B4-BE49-F238E27FC236}">
                <a16:creationId xmlns:a16="http://schemas.microsoft.com/office/drawing/2014/main" id="{21050496-4217-5C4E-AF18-88AC2A72B06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64707" y="2235994"/>
            <a:ext cx="1601787" cy="428625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0005" name="TextBox 49">
            <a:extLst>
              <a:ext uri="{FF2B5EF4-FFF2-40B4-BE49-F238E27FC236}">
                <a16:creationId xmlns:a16="http://schemas.microsoft.com/office/drawing/2014/main" id="{0F65FD36-8B8A-E04C-98DC-CECC4B80130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404394" y="2266156"/>
            <a:ext cx="1530350" cy="369888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 1</a:t>
            </a:r>
          </a:p>
        </p:txBody>
      </p:sp>
      <p:sp>
        <p:nvSpPr>
          <p:cNvPr id="170006" name="Rectangle 50">
            <a:extLst>
              <a:ext uri="{FF2B5EF4-FFF2-40B4-BE49-F238E27FC236}">
                <a16:creationId xmlns:a16="http://schemas.microsoft.com/office/drawing/2014/main" id="{86203659-2943-6D4C-85F2-02146E169CE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81313" y="4408488"/>
            <a:ext cx="1601787" cy="427037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0007" name="TextBox 51">
            <a:extLst>
              <a:ext uri="{FF2B5EF4-FFF2-40B4-BE49-F238E27FC236}">
                <a16:creationId xmlns:a16="http://schemas.microsoft.com/office/drawing/2014/main" id="{BA2D1BED-4C01-574C-B1F3-0CCD72C70D1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21000" y="4438650"/>
            <a:ext cx="1530350" cy="368300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 2</a:t>
            </a:r>
          </a:p>
        </p:txBody>
      </p:sp>
      <p:sp>
        <p:nvSpPr>
          <p:cNvPr id="170008" name="Rectangle 52">
            <a:extLst>
              <a:ext uri="{FF2B5EF4-FFF2-40B4-BE49-F238E27FC236}">
                <a16:creationId xmlns:a16="http://schemas.microsoft.com/office/drawing/2014/main" id="{0CF1D5E3-1E42-8F47-91B2-05FC4F8EE5A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54388" y="4408488"/>
            <a:ext cx="1601787" cy="427037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0009" name="TextBox 53">
            <a:extLst>
              <a:ext uri="{FF2B5EF4-FFF2-40B4-BE49-F238E27FC236}">
                <a16:creationId xmlns:a16="http://schemas.microsoft.com/office/drawing/2014/main" id="{714F4541-1023-5C4E-B385-8AC53D7842A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394075" y="4438650"/>
            <a:ext cx="1530350" cy="368300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 3</a:t>
            </a:r>
          </a:p>
        </p:txBody>
      </p:sp>
      <p:sp>
        <p:nvSpPr>
          <p:cNvPr id="170010" name="Rectangle 54">
            <a:extLst>
              <a:ext uri="{FF2B5EF4-FFF2-40B4-BE49-F238E27FC236}">
                <a16:creationId xmlns:a16="http://schemas.microsoft.com/office/drawing/2014/main" id="{9BFE1E5A-0ACB-F54A-A4AD-5103AA900C2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95837" y="2903538"/>
            <a:ext cx="354013" cy="1258888"/>
          </a:xfrm>
          <a:prstGeom prst="rect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0011" name="Straight Arrow Connector 48">
            <a:extLst>
              <a:ext uri="{FF2B5EF4-FFF2-40B4-BE49-F238E27FC236}">
                <a16:creationId xmlns:a16="http://schemas.microsoft.com/office/drawing/2014/main" id="{8486123C-176A-8440-9759-FA4F806841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5063" y="3355975"/>
            <a:ext cx="420687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0012" name="Rectangle 56">
            <a:extLst>
              <a:ext uri="{FF2B5EF4-FFF2-40B4-BE49-F238E27FC236}">
                <a16:creationId xmlns:a16="http://schemas.microsoft.com/office/drawing/2014/main" id="{7B9652BC-A480-2542-9C4B-CC4CB653D57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94263" y="3152775"/>
            <a:ext cx="4756150" cy="66675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0013" name="TextBox 57">
            <a:extLst>
              <a:ext uri="{FF2B5EF4-FFF2-40B4-BE49-F238E27FC236}">
                <a16:creationId xmlns:a16="http://schemas.microsoft.com/office/drawing/2014/main" id="{05E7076A-15B4-824E-A679-2C53E784E35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968206" y="3302794"/>
            <a:ext cx="2640013" cy="523875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 BANKS</a:t>
            </a:r>
          </a:p>
        </p:txBody>
      </p:sp>
      <p:sp>
        <p:nvSpPr>
          <p:cNvPr id="170014" name="Rectangle 58">
            <a:extLst>
              <a:ext uri="{FF2B5EF4-FFF2-40B4-BE49-F238E27FC236}">
                <a16:creationId xmlns:a16="http://schemas.microsoft.com/office/drawing/2014/main" id="{4A13C93B-E23E-1D44-9E05-110430D405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84912" y="3028951"/>
            <a:ext cx="320675" cy="65405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F0F65C1-A2D3-004D-906F-F2702322D28D}"/>
              </a:ext>
            </a:extLst>
          </p:cNvPr>
          <p:cNvSpPr txBox="1"/>
          <p:nvPr/>
        </p:nvSpPr>
        <p:spPr>
          <a:xfrm>
            <a:off x="4310063" y="3311525"/>
            <a:ext cx="1417637" cy="365125"/>
          </a:xfrm>
          <a:prstGeom prst="rect">
            <a:avLst/>
          </a:prstGeom>
          <a:solidFill>
            <a:srgbClr val="C0C0C0">
              <a:alpha val="51000"/>
            </a:srgb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"/>
                <a:cs typeface="+mn-cs"/>
              </a:rPr>
              <a:t>DRAM MEMORY CONTROLLER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AFA26-BB7F-5469-F3CA-E03D1727C065}"/>
              </a:ext>
            </a:extLst>
          </p:cNvPr>
          <p:cNvSpPr txBox="1"/>
          <p:nvPr/>
        </p:nvSpPr>
        <p:spPr>
          <a:xfrm>
            <a:off x="269715" y="66507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8673C-998B-C3B3-F9F1-1E0C81B13007}"/>
              </a:ext>
            </a:extLst>
          </p:cNvPr>
          <p:cNvSpPr txBox="1"/>
          <p:nvPr/>
        </p:nvSpPr>
        <p:spPr>
          <a:xfrm>
            <a:off x="1230644" y="605168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AMD Barcelona, 2006</a:t>
            </a:r>
          </a:p>
        </p:txBody>
      </p:sp>
    </p:spTree>
    <p:extLst>
      <p:ext uri="{BB962C8B-B14F-4D97-AF65-F5344CB8AC3E}">
        <p14:creationId xmlns:p14="http://schemas.microsoft.com/office/powerpoint/2010/main" val="1471772778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7B873679-9C11-B743-81C1-9F07D16C4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DRAM vs. SRAM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A5A04FE6-7803-5A44-A638-A84D42DEE7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DRAM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Slower access </a:t>
            </a:r>
            <a:r>
              <a:rPr lang="en-US" altLang="en-US" dirty="0">
                <a:ea typeface="ＭＳ Ｐゴシック" panose="020B0600070205080204" pitchFamily="34" charset="-128"/>
              </a:rPr>
              <a:t>(capacitor)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Higher density </a:t>
            </a:r>
            <a:r>
              <a:rPr lang="en-US" altLang="en-US" dirty="0">
                <a:ea typeface="ＭＳ Ｐゴシック" panose="020B0600070205080204" pitchFamily="34" charset="-128"/>
              </a:rPr>
              <a:t>(1T 1C cell)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Lower cost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Requires refresh </a:t>
            </a:r>
            <a:r>
              <a:rPr lang="en-US" altLang="en-US" dirty="0">
                <a:ea typeface="ＭＳ Ｐゴシック" panose="020B0600070205080204" pitchFamily="34" charset="-128"/>
              </a:rPr>
              <a:t>(power, performance, circuitry)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Manufacturing requires putting capacitor and logic together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SRAM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Faster access </a:t>
            </a:r>
            <a:r>
              <a:rPr lang="en-US" altLang="en-US" dirty="0">
                <a:ea typeface="ＭＳ Ｐゴシック" panose="020B0600070205080204" pitchFamily="34" charset="-128"/>
              </a:rPr>
              <a:t>(no capacitor)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Lower density </a:t>
            </a:r>
            <a:r>
              <a:rPr lang="en-US" altLang="en-US" dirty="0">
                <a:ea typeface="ＭＳ Ｐゴシック" panose="020B0600070205080204" pitchFamily="34" charset="-128"/>
              </a:rPr>
              <a:t>(6T cell)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Higher cost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No need for refresh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Manufacturing compatible with logic process </a:t>
            </a:r>
            <a:r>
              <a:rPr lang="en-US" altLang="en-US" dirty="0">
                <a:ea typeface="ＭＳ Ｐゴシック" panose="020B0600070205080204" pitchFamily="34" charset="-128"/>
              </a:rPr>
              <a:t>(no capacitor)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8770E6A6-842F-9745-B750-85EC5AA0C8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BB20A8-99A5-4749-A81C-2429B3AF98B5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An Aside: Phase Change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pPr marL="457200" indent="-457200"/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Phase change material (chalcogenide glass) exists in two states:</a:t>
            </a:r>
          </a:p>
          <a:p>
            <a:pPr marL="784225" lvl="1" indent="-457200"/>
            <a:r>
              <a:rPr lang="en-US" sz="2000">
                <a:latin typeface="Tahoma" charset="0"/>
                <a:ea typeface="ＭＳ Ｐゴシック" charset="0"/>
              </a:rPr>
              <a:t>Amorphous: Low optical reflexivity and high electrical resistivity</a:t>
            </a:r>
          </a:p>
          <a:p>
            <a:pPr marL="784225" lvl="1" indent="-457200"/>
            <a:r>
              <a:rPr lang="en-US" sz="2000">
                <a:latin typeface="Tahoma" charset="0"/>
                <a:ea typeface="ＭＳ Ｐゴシック" charset="0"/>
              </a:rPr>
              <a:t>Crystalline: High optical reflexivity and low electrical resistivity</a:t>
            </a:r>
          </a:p>
          <a:p>
            <a:pPr marL="457200" indent="-457200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CC37B-4193-6B41-BD19-714F8F64D34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2484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0"/>
          <p:cNvSpPr txBox="1">
            <a:spLocks noChangeArrowheads="1"/>
          </p:cNvSpPr>
          <p:nvPr/>
        </p:nvSpPr>
        <p:spPr bwMode="auto">
          <a:xfrm>
            <a:off x="470965" y="5301208"/>
            <a:ext cx="8313197" cy="403187"/>
          </a:xfrm>
          <a:prstGeom prst="rect">
            <a:avLst/>
          </a:prstGeom>
          <a:solidFill>
            <a:srgbClr val="CCCCFF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PCM is resistive memory:  High resistance (0), Low resistance (1)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587727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Lee,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Ipek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 Mutlu, Burger,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Architecting Phase Change Memory as a Scalable DRAM Alternative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ISCA 2009.</a:t>
            </a:r>
          </a:p>
        </p:txBody>
      </p:sp>
    </p:spTree>
    <p:extLst>
      <p:ext uri="{BB962C8B-B14F-4D97-AF65-F5344CB8AC3E}">
        <p14:creationId xmlns:p14="http://schemas.microsoft.com/office/powerpoint/2010/main" val="4007093577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PCM-based Main Memory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1816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should PCM-based (main) memory be organized?</a:t>
            </a:r>
          </a:p>
          <a:p>
            <a:pPr eaLnBrk="1" hangingPunct="1"/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Pure PCM main memory </a:t>
            </a:r>
            <a:r>
              <a:rPr lang="en-US" sz="2000" dirty="0">
                <a:solidFill>
                  <a:srgbClr val="008000"/>
                </a:solidFill>
                <a:latin typeface="Tahoma" charset="0"/>
                <a:ea typeface="ＭＳ Ｐゴシック" charset="0"/>
                <a:cs typeface="ＭＳ Ｐゴシック" charset="0"/>
              </a:rPr>
              <a:t>[Lee et al., ISCA’09, Top Picks’10]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</a:rPr>
              <a:t>How to redesign the system to tolerate PCM shortcomings</a:t>
            </a:r>
          </a:p>
          <a:p>
            <a:pPr eaLnBrk="1" hangingPunct="1"/>
            <a:endParaRPr lang="en-US" sz="12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Hybrid PCM+DRAM </a:t>
            </a:r>
            <a:r>
              <a:rPr lang="en-US" sz="2000" dirty="0">
                <a:solidFill>
                  <a:srgbClr val="008000"/>
                </a:solidFill>
                <a:latin typeface="Tahoma" charset="0"/>
                <a:ea typeface="ＭＳ Ｐゴシック" charset="0"/>
                <a:cs typeface="ＭＳ Ｐゴシック" charset="0"/>
              </a:rPr>
              <a:t>[Qureshi+ ISCA’09, Dhiman+ DAC’09]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</a:rPr>
              <a:t>How to partition/migrate data between PCM and DRAM</a:t>
            </a:r>
          </a:p>
          <a:p>
            <a:pPr lvl="1" eaLnBrk="1" hangingPunct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D8C9EB-AE2A-C24C-B938-98D1CB46FF5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54277" name="Picture 4" descr="pcm-dra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524000"/>
            <a:ext cx="55880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1" y="1484784"/>
            <a:ext cx="86423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5"/>
          <p:cNvSpPr>
            <a:spLocks noChangeArrowheads="1"/>
          </p:cNvSpPr>
          <p:nvPr/>
        </p:nvSpPr>
        <p:spPr bwMode="auto">
          <a:xfrm>
            <a:off x="6096000" y="2743200"/>
            <a:ext cx="2895600" cy="1143000"/>
          </a:xfrm>
          <a:prstGeom prst="rect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896819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r>
              <a:rPr lang="en-US" sz="3800" dirty="0"/>
              <a:t>Reading: PCM as Main Memory: Idea in 2009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527"/>
            <a:ext cx="9144000" cy="5193723"/>
          </a:xfrm>
        </p:spPr>
        <p:txBody>
          <a:bodyPr/>
          <a:lstStyle/>
          <a:p>
            <a:r>
              <a:rPr lang="en-US" sz="1900" dirty="0"/>
              <a:t>Benjamin C. Lee, Engin Ipek, Onur Mutlu, and Doug Burger,</a:t>
            </a:r>
            <a:br>
              <a:rPr lang="en-US" sz="1900" dirty="0"/>
            </a:br>
            <a:r>
              <a:rPr lang="en-US" sz="19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"Architecting Phase Change Memory as a Scalable DRAM Alternative"</a:t>
            </a:r>
            <a:br>
              <a:rPr lang="en-US" sz="1900" dirty="0">
                <a:solidFill>
                  <a:srgbClr val="0000FF"/>
                </a:solidFill>
              </a:rPr>
            </a:br>
            <a:r>
              <a:rPr lang="en-US" sz="1900" i="1" dirty="0"/>
              <a:t>Proceedings of the </a:t>
            </a:r>
            <a:r>
              <a:rPr lang="en-US" sz="1900" i="1" dirty="0">
                <a:hlinkClick r:id="rId3"/>
              </a:rPr>
              <a:t>36th International Symposium on Computer Architecture</a:t>
            </a:r>
            <a:r>
              <a:rPr lang="en-US" sz="1900" i="1" dirty="0"/>
              <a:t> (</a:t>
            </a:r>
            <a:r>
              <a:rPr lang="en-US" sz="1900" b="1" i="1" dirty="0"/>
              <a:t>ISCA</a:t>
            </a:r>
            <a:r>
              <a:rPr lang="en-US" sz="1900" i="1" dirty="0"/>
              <a:t>)</a:t>
            </a:r>
            <a:r>
              <a:rPr lang="en-US" sz="1900" dirty="0"/>
              <a:t>, pages 2-13, Austin, TX, June 2009. </a:t>
            </a:r>
            <a:r>
              <a:rPr lang="en-US" sz="1900" dirty="0">
                <a:hlinkClick r:id="rId4"/>
              </a:rPr>
              <a:t>Slides (pdf)</a:t>
            </a:r>
            <a:br>
              <a:rPr lang="en-US" sz="1900" dirty="0"/>
            </a:br>
            <a:r>
              <a:rPr lang="en-US" sz="1900" b="1" i="1" dirty="0">
                <a:solidFill>
                  <a:srgbClr val="FF0000"/>
                </a:solidFill>
              </a:rPr>
              <a:t>One of the 13 computer architecture papers of 2009 selected as Top Picks by IEEE Micro. Selected as a CACM Research Highlight.           2022 Persistent Impact Prize.</a:t>
            </a:r>
          </a:p>
          <a:p>
            <a:endParaRPr lang="en-US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016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Reading: More on PCM As Main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Benjamin C. Lee, Ping Zhou, Jun Yang, </a:t>
            </a:r>
            <a:r>
              <a:rPr lang="en-US" sz="2100" dirty="0" err="1"/>
              <a:t>Youtao</a:t>
            </a:r>
            <a:r>
              <a:rPr lang="en-US" sz="2100" dirty="0"/>
              <a:t> Zhang, Bo Zhao, </a:t>
            </a:r>
            <a:r>
              <a:rPr lang="en-US" sz="2100" dirty="0" err="1"/>
              <a:t>Engin</a:t>
            </a:r>
            <a:r>
              <a:rPr lang="en-US" sz="2100" dirty="0"/>
              <a:t> </a:t>
            </a:r>
            <a:r>
              <a:rPr lang="en-US" sz="2100" dirty="0" err="1"/>
              <a:t>Ipek</a:t>
            </a:r>
            <a:r>
              <a:rPr lang="en-US" sz="2100" dirty="0"/>
              <a:t>, Onur Mutlu, and Doug Burger,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"Phase Change Technology and the Future of Main Memory"</a:t>
            </a:r>
            <a:br>
              <a:rPr lang="en-US" sz="2100" dirty="0">
                <a:solidFill>
                  <a:srgbClr val="0432FF"/>
                </a:solidFill>
              </a:rPr>
            </a:br>
            <a:r>
              <a:rPr lang="en-US" sz="2100" i="1" dirty="0">
                <a:hlinkClick r:id="rId3"/>
              </a:rPr>
              <a:t>IEEE Micro</a:t>
            </a:r>
            <a:r>
              <a:rPr lang="en-US" sz="2100" i="1" dirty="0"/>
              <a:t>, Special Issue: Micro's Top Picks from 2009 Computer Architecture Conferences (</a:t>
            </a:r>
            <a:r>
              <a:rPr lang="en-US" sz="2100" b="1" i="1" dirty="0"/>
              <a:t>MICRO TOP PICKS</a:t>
            </a:r>
            <a:r>
              <a:rPr lang="en-US" sz="2100" i="1" dirty="0"/>
              <a:t>)</a:t>
            </a:r>
            <a:r>
              <a:rPr lang="en-US" sz="2100" dirty="0"/>
              <a:t>, Vol. 30, No. 1, pages 60-70, January/February 2010. </a:t>
            </a:r>
          </a:p>
          <a:p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5936"/>
            <a:ext cx="9144000" cy="17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9238-1052-C14D-8579-F00216DA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</a:t>
            </a:r>
            <a:r>
              <a:rPr lang="en-US" dirty="0" err="1"/>
              <a:t>Optane</a:t>
            </a:r>
            <a:r>
              <a:rPr lang="en-US" dirty="0"/>
              <a:t> Persistent Memory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9EAEA-7208-AD42-9621-83F9352A9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Non-volatile main memory</a:t>
            </a:r>
          </a:p>
          <a:p>
            <a:r>
              <a:rPr lang="en-US" dirty="0"/>
              <a:t>Based on 3D-XPoint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42244-F01F-2D42-B965-CD84957DD0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E39BC-334D-7544-8D1A-61F20B2D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12311"/>
            <a:ext cx="8554528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33FB3A-2443-7440-B501-876FDC60EE2F}"/>
              </a:ext>
            </a:extLst>
          </p:cNvPr>
          <p:cNvSpPr txBox="1"/>
          <p:nvPr/>
        </p:nvSpPr>
        <p:spPr>
          <a:xfrm>
            <a:off x="1395080" y="6510254"/>
            <a:ext cx="72646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https://www.storagereview.com/intel_optane_dc_persistent_memory_module_pmm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496445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7B873679-9C11-B743-81C1-9F07D16C4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DRAM vs. PCM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A5A04FE6-7803-5A44-A638-A84D42DEE7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991600" cy="5194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DRAM</a:t>
            </a:r>
          </a:p>
          <a:p>
            <a:pPr lvl="1"/>
            <a:r>
              <a:rPr lang="en-US" altLang="en-US" sz="1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Faster access </a:t>
            </a:r>
            <a:r>
              <a:rPr lang="en-US" altLang="en-US" sz="1800" dirty="0">
                <a:ea typeface="ＭＳ Ｐゴシック" panose="020B0600070205080204" pitchFamily="34" charset="-128"/>
              </a:rPr>
              <a:t>(capacitor)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Lower density </a:t>
            </a:r>
            <a:r>
              <a:rPr lang="en-US" altLang="en-US" sz="1800" dirty="0">
                <a:ea typeface="ＭＳ Ｐゴシック" panose="020B0600070205080204" pitchFamily="34" charset="-128"/>
              </a:rPr>
              <a:t>(capacitor less scalable) 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 higher cost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Requires refresh </a:t>
            </a:r>
            <a:r>
              <a:rPr lang="en-US" altLang="en-US" sz="1800" dirty="0">
                <a:ea typeface="ＭＳ Ｐゴシック" panose="020B0600070205080204" pitchFamily="34" charset="-128"/>
              </a:rPr>
              <a:t>(power, performance, circuitry)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Manufacturing requires putting capacitor and logic together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Volatile </a:t>
            </a: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(loses data at loss of power)</a:t>
            </a:r>
          </a:p>
          <a:p>
            <a:pPr lvl="1"/>
            <a:r>
              <a:rPr lang="en-US" altLang="en-US" sz="1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No endurance problems </a:t>
            </a:r>
          </a:p>
          <a:p>
            <a:pPr lvl="1"/>
            <a:r>
              <a:rPr lang="en-US" altLang="en-US" sz="1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Lower access energy</a:t>
            </a:r>
          </a:p>
          <a:p>
            <a:pPr marL="344487" lvl="1" indent="0">
              <a:buNone/>
            </a:pPr>
            <a:endParaRPr lang="en-US" altLang="en-US" sz="500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PCM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Slower access </a:t>
            </a:r>
            <a:r>
              <a:rPr lang="en-US" altLang="en-US" sz="1800" dirty="0">
                <a:ea typeface="ＭＳ Ｐゴシック" panose="020B0600070205080204" pitchFamily="34" charset="-128"/>
              </a:rPr>
              <a:t>(heating and cooling based ”phase change” operation)</a:t>
            </a:r>
          </a:p>
          <a:p>
            <a:pPr lvl="1"/>
            <a:r>
              <a:rPr lang="en-US" altLang="en-US" sz="1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Higher density </a:t>
            </a:r>
            <a:r>
              <a:rPr lang="en-US" altLang="en-US" sz="1800" dirty="0">
                <a:ea typeface="ＭＳ Ｐゴシック" panose="020B0600070205080204" pitchFamily="34" charset="-128"/>
              </a:rPr>
              <a:t>(phase change material more scalable) 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 lower cost </a:t>
            </a:r>
          </a:p>
          <a:p>
            <a:pPr lvl="1"/>
            <a:r>
              <a:rPr lang="en-US" altLang="en-US" sz="1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No need for refresh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Manufacturing requires less conventional processes – less mature</a:t>
            </a:r>
          </a:p>
          <a:p>
            <a:pPr lvl="1"/>
            <a:r>
              <a:rPr lang="en-US" altLang="en-US" sz="1800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Non-volatile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(does </a:t>
            </a: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not</a:t>
            </a: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 lose data at loss of power)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Endurance problems </a:t>
            </a: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(a cell cannot be used after N writes to it)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Higher access energy</a:t>
            </a:r>
          </a:p>
          <a:p>
            <a:pPr lvl="1"/>
            <a:endParaRPr lang="en-US" altLang="en-US" sz="1900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34" charset="-128"/>
            </a:endParaRPr>
          </a:p>
          <a:p>
            <a:pPr lvl="1"/>
            <a:endParaRPr lang="en-US" altLang="en-US" sz="2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8770E6A6-842F-9745-B750-85EC5AA0C8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BB20A8-99A5-4749-A81C-2429B3AF98B5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881749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Charge vs. Resistive Memories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Charge Memory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(e.g.,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DRAM, Flash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Write data by capturing charge Q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Read data by detecting voltage V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Resistive Memory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(e.g.,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PCM, STT-MRAM, memristors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Write data by pulsing current </a:t>
            </a:r>
            <a:r>
              <a:rPr lang="en-US" dirty="0" err="1">
                <a:latin typeface="Tahoma" charset="0"/>
                <a:ea typeface="ＭＳ Ｐゴシック" charset="0"/>
              </a:rPr>
              <a:t>dQ</a:t>
            </a:r>
            <a:r>
              <a:rPr lang="en-US" dirty="0">
                <a:latin typeface="Tahoma" charset="0"/>
                <a:ea typeface="ＭＳ Ｐゴシック" charset="0"/>
              </a:rPr>
              <a:t>/dt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Read data by detecting resistance R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5840896" indent="-35840896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5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650DB3-29A2-714E-810A-FBE1E1392B9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42414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Promising Resistive Memory Technologies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28600" y="105410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PCM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Inject current to change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material phase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Resistance determined by phase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STT-MRAM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Inject current to change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magnet polarity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Resistance determined by polarity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Memristors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/RRAM/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ReRAM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Inject current to change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atomic structure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Resistance determined by atom distance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B08210-6288-EF4C-90B9-40B9843F95A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066800"/>
            <a:ext cx="6096000" cy="12954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Emerging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6E1A-5F2E-5249-89E3-B93288E8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571500" y="6538972"/>
            <a:ext cx="7569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>
              <a:defRPr/>
            </a:pPr>
            <a:r>
              <a:rPr lang="en-US" sz="12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https://www.youtube.com/watch?v=AlE1rD9G_YU&amp;list=PL5Q2soXY2Zi9xidyIgBxUz7xRPS-wisBN&amp;index=28</a:t>
            </a:r>
            <a:r>
              <a:rPr lang="en-US" sz="1200" dirty="0">
                <a:solidFill>
                  <a:srgbClr val="0432FF"/>
                </a:solidFill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2549-E827-484D-BAD2-3B473227E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24421"/>
            <a:ext cx="8001000" cy="55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2997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BD3E-B184-AF49-BE98-F2BDC1EE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sz="3800" dirty="0"/>
              <a:t>A Large Fraction of Modern Chips is Memory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5B30E3-279B-F14D-A29D-88A8C7C91E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58050" name="Picture 2">
            <a:extLst>
              <a:ext uri="{FF2B5EF4-FFF2-40B4-BE49-F238E27FC236}">
                <a16:creationId xmlns:a16="http://schemas.microsoft.com/office/drawing/2014/main" id="{AC358CC6-580F-8045-A73E-99A87791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33321"/>
            <a:ext cx="5732462" cy="546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AEF74-A474-B343-8C08-1DFE112EFF83}"/>
              </a:ext>
            </a:extLst>
          </p:cNvPr>
          <p:cNvSpPr txBox="1"/>
          <p:nvPr/>
        </p:nvSpPr>
        <p:spPr>
          <a:xfrm>
            <a:off x="1752600" y="6509738"/>
            <a:ext cx="5328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https://www.anandtech.com/show/16252/mac-mini-apple-m1-tested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632D92-62FB-F064-26FC-35470F60DE61}"/>
              </a:ext>
            </a:extLst>
          </p:cNvPr>
          <p:cNvSpPr txBox="1"/>
          <p:nvPr/>
        </p:nvSpPr>
        <p:spPr>
          <a:xfrm>
            <a:off x="7427852" y="353594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Apple M1, 2021</a:t>
            </a:r>
          </a:p>
        </p:txBody>
      </p:sp>
    </p:spTree>
    <p:extLst>
      <p:ext uri="{BB962C8B-B14F-4D97-AF65-F5344CB8AC3E}">
        <p14:creationId xmlns:p14="http://schemas.microsoft.com/office/powerpoint/2010/main" val="3123293719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Emerging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6E1A-5F2E-5249-89E3-B93288E8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571500" y="6538972"/>
            <a:ext cx="7785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>
              <a:defRPr/>
            </a:pPr>
            <a:r>
              <a:rPr lang="en-US" sz="12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  <a:r>
              <a:rPr lang="en-US" sz="1200" dirty="0">
                <a:solidFill>
                  <a:srgbClr val="0432FF"/>
                </a:solidFill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5AC91-E5A8-2345-9EA4-3A9E8E199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23" y="956439"/>
            <a:ext cx="7862153" cy="54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4840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6E1A-5F2E-5249-89E3-B93288E8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571500" y="6538972"/>
            <a:ext cx="7785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6F9BE-A104-564C-938E-44FB3D28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88" y="921160"/>
            <a:ext cx="8005740" cy="55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53959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on Flash Memory &amp; SSDs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dirty="0"/>
              <a:t>Flash memory was a very “doubtful” emerging technology </a:t>
            </a:r>
          </a:p>
          <a:p>
            <a:pPr lvl="1"/>
            <a:r>
              <a:rPr lang="en-US" dirty="0"/>
              <a:t>for at least two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402" b="34025"/>
          <a:stretch/>
        </p:blipFill>
        <p:spPr>
          <a:xfrm>
            <a:off x="349971" y="2020892"/>
            <a:ext cx="8352928" cy="436043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96831" y="2204864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Proceedings of the IEEE, Sept.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49B99-BE6C-0A20-A557-F5003D201912}"/>
              </a:ext>
            </a:extLst>
          </p:cNvPr>
          <p:cNvSpPr txBox="1"/>
          <p:nvPr/>
        </p:nvSpPr>
        <p:spPr>
          <a:xfrm>
            <a:off x="226774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https://arxiv.org/pdf/1711.11427.pdf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678456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Flash Memory SSD Controller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FB91F-8620-9C4D-8A32-1AD02BFD54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75" y="1143000"/>
            <a:ext cx="7308850" cy="4726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110" y="6096000"/>
            <a:ext cx="9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Cai+, “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Error Characterization, Mitigation, and Recovery in Flash Memory Based Solid State Drives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,” Proc. IEEE 2017.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FB7BF-9E20-8D4B-B3C6-3A9DACECCAF0}"/>
              </a:ext>
            </a:extLst>
          </p:cNvPr>
          <p:cNvSpPr txBox="1"/>
          <p:nvPr/>
        </p:nvSpPr>
        <p:spPr>
          <a:xfrm>
            <a:off x="226774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https://arxiv.org/pdf/1711.11427.pdf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9827052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67B4-3115-AF46-B5CC-0866B28D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on Flash Memory &amp; SSDs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7CACB-B2DF-114F-B8AF-92D15F2ED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3F3D5-59AF-3341-8A8E-BAA650DA3245}"/>
              </a:ext>
            </a:extLst>
          </p:cNvPr>
          <p:cNvSpPr txBox="1"/>
          <p:nvPr/>
        </p:nvSpPr>
        <p:spPr>
          <a:xfrm>
            <a:off x="1619672" y="6477308"/>
            <a:ext cx="64011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https://www.youtube.com/watch?v=rninK6KWBeM&amp;list=PL5Q2soXY2Zi9xidyIgBxUz7xRPS-wisBN&amp;index=47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18AC0-AD62-C14E-82CF-4CF377704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0" y="956432"/>
            <a:ext cx="7556520" cy="52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76490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SSD Course (Spring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000472"/>
            <a:ext cx="5383377" cy="4876800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2023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https://safari.ethz.ch/projects_and_seminars/spring2023/doku.php?id=modern_ssds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https://safari.ethz.ch/projects_and_seminars/fall2022/doku.php?id=modern_ssds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Livestream (Spring 2023):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https://www.youtube.com/watch?v=4VTwOMmsnJY&amp;list=PL5Q2soXY2Zi_8qOM5Icpp8hB2SHtm4z57&amp;pp=iAQB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b="1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Livestream (Fall 2022):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https://www.youtube.com/watch?v=hqLrd-Uj0aU&amp;list=PL5Q2soXY2Zi9BJhenUq4JI5bwhAMpAp13&amp;pp=iAQB</a:t>
            </a:r>
            <a:endParaRPr lang="en-US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SSD Basics and Advanced Topics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8228-3D8E-548A-F245-CB41772D73BA}"/>
              </a:ext>
            </a:extLst>
          </p:cNvPr>
          <p:cNvSpPr txBox="1"/>
          <p:nvPr/>
        </p:nvSpPr>
        <p:spPr>
          <a:xfrm>
            <a:off x="176382" y="6453336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132C9-91E2-CA98-9218-85CC411C0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6" y="0"/>
            <a:ext cx="2890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92405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on Memory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2000"/>
            <a:ext cx="8851900" cy="5211762"/>
          </a:xfrm>
        </p:spPr>
        <p:txBody>
          <a:bodyPr/>
          <a:lstStyle/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Computer Architecture, Fall 2020, Lecture 15</a:t>
            </a:r>
          </a:p>
          <a:p>
            <a:pPr lvl="1"/>
            <a:r>
              <a:rPr lang="en-US" sz="2000" dirty="0"/>
              <a:t>Emerging Memory Technologies (ETH, Fall 2020)</a:t>
            </a:r>
          </a:p>
          <a:p>
            <a:pPr lvl="1"/>
            <a:r>
              <a:rPr lang="en-US" sz="17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https://www.youtube.com/watch?v=AlE1rD9G_YU&amp;list=PL5Q2soXY2Zi9xidyIgBxUz7xRPS-wisBN&amp;index=28</a:t>
            </a:r>
            <a:r>
              <a:rPr lang="en-US" sz="17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1700" dirty="0">
              <a:solidFill>
                <a:srgbClr val="0432FF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Computer Architecture, Fall 2020, Lecture 16a</a:t>
            </a:r>
          </a:p>
          <a:p>
            <a:pPr lvl="1"/>
            <a:r>
              <a:rPr lang="en-US" sz="2000" dirty="0"/>
              <a:t>Opportunities &amp; Challenges of Emerging Memory Tech (ETH, Fall 2020)</a:t>
            </a:r>
          </a:p>
          <a:p>
            <a:pPr lvl="1"/>
            <a:r>
              <a:rPr lang="en-US" sz="17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https://www.youtube.com/watch?v=pmLszWGmMGQ&amp;list=PL5Q2soXY2Zi9xidyIgBxUz7xRPS-wisBN&amp;index=29</a:t>
            </a:r>
            <a:r>
              <a:rPr lang="en-US" sz="17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1700" dirty="0">
              <a:solidFill>
                <a:srgbClr val="0432FF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Computer Architecture, Fall 2020, Lecture 3b</a:t>
            </a:r>
          </a:p>
          <a:p>
            <a:pPr lvl="1"/>
            <a:r>
              <a:rPr lang="en-US" sz="2000" dirty="0"/>
              <a:t>Memory Systems: Challenges &amp; Opportunities (ETH, Fall 2020)</a:t>
            </a:r>
          </a:p>
          <a:p>
            <a:pPr lvl="1"/>
            <a:r>
              <a:rPr lang="en-US" sz="17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https://www.youtube.com/watch?v=Q2FbUxD7GHs&amp;list=PL5Q2soXY2Zi9xidyIgBxUz7xRPS-wisBN&amp;index=6</a:t>
            </a:r>
            <a:r>
              <a:rPr lang="en-US" sz="1700" dirty="0">
                <a:solidFill>
                  <a:srgbClr val="0432FF"/>
                </a:solidFill>
              </a:rPr>
              <a:t> 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85113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on Processing in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8C067-138D-A3C6-DCC7-572A1872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7772400" cy="5415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EA377-A521-7E4B-A9B2-844CE156AC49}"/>
              </a:ext>
            </a:extLst>
          </p:cNvPr>
          <p:cNvSpPr txBox="1"/>
          <p:nvPr/>
        </p:nvSpPr>
        <p:spPr>
          <a:xfrm>
            <a:off x="3777241" y="5968676"/>
            <a:ext cx="4156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https://www.youtube.com/watch?v=4x9nujJtqjM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697341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sz="3400" dirty="0"/>
              <a:t>Processing in Memory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PIM Course (Fall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5063480" cy="5195664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</a:t>
            </a:r>
            <a:r>
              <a:rPr lang="en-US" sz="1600" b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</a:t>
            </a:r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Edition: </a:t>
            </a: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https://safari.ethz.ch/projects_and_seminars/spring2022/doku.php?id=processing_in_memory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(Fall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https://www.youtube.com/watch?v=QLL0wQ9I4Dw&amp;list=PL5Q2soXY2Zi8KzG2CQYRNQOVD0GOBrnKy</a:t>
            </a:r>
            <a:endParaRPr lang="en-US" sz="1600" b="1" dirty="0">
              <a:solidFill>
                <a:srgbClr val="0432F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(Spring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https://www.youtube.com/watch?v=9e4Chnwdovo&amp;list=PL5Q2soXY2Zi-841fUYYUK9EsXKhQKRPyX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Processing-in-Memory lectures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79BAD-D06D-A69D-73FA-3A7AB7BDE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127" y="0"/>
            <a:ext cx="26663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F6E24-45C2-0C29-5FF4-253DFFAFF0DD}"/>
              </a:ext>
            </a:extLst>
          </p:cNvPr>
          <p:cNvSpPr txBox="1"/>
          <p:nvPr/>
        </p:nvSpPr>
        <p:spPr>
          <a:xfrm>
            <a:off x="176382" y="6023029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1081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A Large Fraction of Modern Systems is Memory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www.gsmarena.com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/apple_announces_m1_ultra_with_20core_cpu_and_64core_gpu-news-53481.php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86001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>
            <a:extLst>
              <a:ext uri="{FF2B5EF4-FFF2-40B4-BE49-F238E27FC236}">
                <a16:creationId xmlns:a16="http://schemas.microsoft.com/office/drawing/2014/main" id="{449D8DDE-B114-874A-8B5A-CE4E2F84BF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686800" cy="1720850"/>
          </a:xfrm>
        </p:spPr>
        <p:txBody>
          <a:bodyPr/>
          <a:lstStyle/>
          <a:p>
            <a:pPr algn="ctr" eaLnBrk="1" hangingPunct="1"/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4500" b="1" dirty="0">
                <a:ea typeface="ＭＳ Ｐゴシック" panose="020B0600070205080204" pitchFamily="34" charset="-128"/>
              </a:rPr>
              <a:t>Digital Design &amp; Computer Arch.</a:t>
            </a:r>
            <a:br>
              <a:rPr lang="en-US" altLang="en-US" sz="4500" b="1" dirty="0">
                <a:ea typeface="ＭＳ Ｐゴシック" panose="020B0600070205080204" pitchFamily="34" charset="-128"/>
              </a:rPr>
            </a:br>
            <a:br>
              <a:rPr lang="en-US" altLang="en-US" sz="1000" b="1" dirty="0">
                <a:ea typeface="ＭＳ Ｐゴシック" panose="020B0600070205080204" pitchFamily="34" charset="-128"/>
              </a:rPr>
            </a:br>
            <a:r>
              <a:rPr lang="en-US" altLang="en-US" sz="43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Lecture 21: Memory Overview, Organization &amp; Technology</a:t>
            </a:r>
          </a:p>
        </p:txBody>
      </p:sp>
      <p:sp>
        <p:nvSpPr>
          <p:cNvPr id="22530" name="Rectangle 5">
            <a:extLst>
              <a:ext uri="{FF2B5EF4-FFF2-40B4-BE49-F238E27FC236}">
                <a16:creationId xmlns:a16="http://schemas.microsoft.com/office/drawing/2014/main" id="{435E454D-D444-0541-B91A-9C35CDC08D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Prof. </a:t>
            </a:r>
            <a:r>
              <a:rPr lang="en-US" altLang="en-US" sz="2800" dirty="0" err="1">
                <a:solidFill>
                  <a:srgbClr val="003399"/>
                </a:solidFill>
                <a:ea typeface="ＭＳ Ｐゴシック" panose="020B0600070205080204" pitchFamily="34" charset="-128"/>
              </a:rPr>
              <a:t>Onur</a:t>
            </a:r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3399"/>
                </a:solidFill>
                <a:ea typeface="ＭＳ Ｐゴシック" panose="020B0600070205080204" pitchFamily="34" charset="-128"/>
              </a:rPr>
              <a:t>Mutlu</a:t>
            </a:r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ETH Zürich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2023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12 May 2023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5766796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p</a:t>
            </a:r>
            <a:r>
              <a:rPr lang="en-US" sz="2200" dirty="0">
                <a:latin typeface="Tahoma"/>
                <a:cs typeface="Tahoma"/>
              </a:rPr>
              <a:t>rocessors </a:t>
            </a:r>
            <a:r>
              <a:rPr lang="en-US" dirty="0">
                <a:latin typeface="Tahoma"/>
                <a:cs typeface="Tahoma"/>
              </a:rPr>
              <a:t>&amp;</a:t>
            </a:r>
            <a:r>
              <a:rPr lang="en-US" sz="2200" dirty="0">
                <a:latin typeface="Tahoma"/>
                <a:cs typeface="Tahoma"/>
              </a:rPr>
              <a:t> communication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&amp;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&amp;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924800" cy="1752600"/>
          </a:xfrm>
        </p:spPr>
        <p:txBody>
          <a:bodyPr/>
          <a:lstStyle/>
          <a:p>
            <a:r>
              <a:rPr lang="en-US" dirty="0"/>
              <a:t>Backup Slides: </a:t>
            </a:r>
            <a:br>
              <a:rPr lang="en-US" dirty="0"/>
            </a:br>
            <a:r>
              <a:rPr lang="en-US" dirty="0"/>
              <a:t>		Inside A DRAM Chip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36735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Module and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37801" r="2856" b="38200"/>
          <a:stretch/>
        </p:blipFill>
        <p:spPr>
          <a:xfrm>
            <a:off x="1547041" y="1447800"/>
            <a:ext cx="640080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7265" y="3815535"/>
            <a:ext cx="2800352" cy="23320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2400" y="1524000"/>
            <a:ext cx="685800" cy="1143000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581400" y="2667001"/>
            <a:ext cx="381000" cy="914399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8200" y="2667001"/>
            <a:ext cx="1265282" cy="914399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10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in DRAM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Cost</a:t>
            </a:r>
          </a:p>
          <a:p>
            <a:r>
              <a:rPr lang="en-US" dirty="0"/>
              <a:t>Latency</a:t>
            </a:r>
          </a:p>
          <a:p>
            <a:r>
              <a:rPr lang="en-US" dirty="0"/>
              <a:t>Bandwidth</a:t>
            </a:r>
          </a:p>
          <a:p>
            <a:r>
              <a:rPr lang="en-US" dirty="0"/>
              <a:t>Parallelism</a:t>
            </a:r>
          </a:p>
          <a:p>
            <a:r>
              <a:rPr lang="en-US" dirty="0"/>
              <a:t>Power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Reliability</a:t>
            </a:r>
          </a:p>
          <a:p>
            <a:r>
              <a:rPr lang="en-US" dirty="0"/>
              <a:t>Security</a:t>
            </a:r>
          </a:p>
          <a:p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516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397" y="1720666"/>
            <a:ext cx="5086352" cy="42358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rot="5400000">
            <a:off x="4332055" y="2228573"/>
            <a:ext cx="1167122" cy="1995730"/>
            <a:chOff x="3505200" y="1447800"/>
            <a:chExt cx="3429000" cy="4134165"/>
          </a:xfrm>
        </p:grpSpPr>
        <p:grpSp>
          <p:nvGrpSpPr>
            <p:cNvPr id="12" name="Group 11"/>
            <p:cNvGrpSpPr/>
            <p:nvPr/>
          </p:nvGrpSpPr>
          <p:grpSpPr>
            <a:xfrm>
              <a:off x="3505200" y="1447800"/>
              <a:ext cx="3429000" cy="1675096"/>
              <a:chOff x="609600" y="1187429"/>
              <a:chExt cx="7848600" cy="50745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609600" y="1219200"/>
                <a:ext cx="685800" cy="5042785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Row Decoder</a:t>
                </a: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1371600" y="3301116"/>
                <a:ext cx="7086600" cy="911548"/>
              </a:xfrm>
              <a:prstGeom prst="round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Array of Sense Amplifiers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1371600" y="1187429"/>
                <a:ext cx="7086600" cy="2012971"/>
              </a:xfrm>
              <a:prstGeom prst="roundRect">
                <a:avLst/>
              </a:prstGeom>
              <a:solidFill>
                <a:srgbClr val="26393D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Cell Array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1371601" y="4360717"/>
                <a:ext cx="7086599" cy="1870365"/>
              </a:xfrm>
              <a:prstGeom prst="roundRect">
                <a:avLst/>
              </a:prstGeom>
              <a:solidFill>
                <a:srgbClr val="26393D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Cell Array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505200" y="3200400"/>
              <a:ext cx="3429000" cy="1675096"/>
              <a:chOff x="609600" y="1187429"/>
              <a:chExt cx="7848600" cy="507455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09600" y="1219200"/>
                <a:ext cx="685800" cy="5042785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Row Decoder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1371600" y="3301116"/>
                <a:ext cx="7086600" cy="911548"/>
              </a:xfrm>
              <a:prstGeom prst="round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Array of Sense Amplifiers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371600" y="1187429"/>
                <a:ext cx="7086600" cy="2012971"/>
              </a:xfrm>
              <a:prstGeom prst="roundRect">
                <a:avLst/>
              </a:prstGeom>
              <a:solidFill>
                <a:srgbClr val="26393D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Cell Array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371601" y="4360717"/>
                <a:ext cx="7086599" cy="1870365"/>
              </a:xfrm>
              <a:prstGeom prst="roundRect">
                <a:avLst/>
              </a:prstGeom>
              <a:solidFill>
                <a:srgbClr val="26393D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Cell Array</a:t>
                </a:r>
              </a:p>
            </p:txBody>
          </p:sp>
        </p:grpSp>
        <p:sp>
          <p:nvSpPr>
            <p:cNvPr id="22" name="Rounded Rectangle 21"/>
            <p:cNvSpPr/>
            <p:nvPr/>
          </p:nvSpPr>
          <p:spPr>
            <a:xfrm>
              <a:off x="3838113" y="4972365"/>
              <a:ext cx="3096087" cy="6096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Bank I/O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98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Amplifier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39533" y="3238137"/>
            <a:ext cx="2971800" cy="1119011"/>
            <a:chOff x="2667000" y="3041650"/>
            <a:chExt cx="2057400" cy="774700"/>
          </a:xfrm>
        </p:grpSpPr>
        <p:grpSp>
          <p:nvGrpSpPr>
            <p:cNvPr id="7" name="Group 6"/>
            <p:cNvGrpSpPr/>
            <p:nvPr/>
          </p:nvGrpSpPr>
          <p:grpSpPr>
            <a:xfrm>
              <a:off x="2667000" y="3048000"/>
              <a:ext cx="609600" cy="762000"/>
              <a:chOff x="2819400" y="3048000"/>
              <a:chExt cx="609600" cy="762000"/>
            </a:xfrm>
          </p:grpSpPr>
          <p:sp>
            <p:nvSpPr>
              <p:cNvPr id="5" name="Isosceles Triangle 4"/>
              <p:cNvSpPr/>
              <p:nvPr/>
            </p:nvSpPr>
            <p:spPr>
              <a:xfrm>
                <a:off x="2819400" y="3124200"/>
                <a:ext cx="609600" cy="685800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3048000" y="304800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4114800" y="3048000"/>
              <a:ext cx="609600" cy="762000"/>
              <a:chOff x="2819400" y="3048000"/>
              <a:chExt cx="609600" cy="762000"/>
            </a:xfrm>
          </p:grpSpPr>
          <p:sp>
            <p:nvSpPr>
              <p:cNvPr id="9" name="Isosceles Triangle 8"/>
              <p:cNvSpPr/>
              <p:nvPr/>
            </p:nvSpPr>
            <p:spPr>
              <a:xfrm>
                <a:off x="2819400" y="3124200"/>
                <a:ext cx="609600" cy="685800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48000" y="3048000"/>
                <a:ext cx="152400" cy="1524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2" name="Elbow Connector 11"/>
            <p:cNvCxnSpPr>
              <a:stCxn id="9" idx="3"/>
              <a:endCxn id="6" idx="0"/>
            </p:cNvCxnSpPr>
            <p:nvPr/>
          </p:nvCxnSpPr>
          <p:spPr>
            <a:xfrm rot="16200000" flipV="1">
              <a:off x="3695700" y="2324100"/>
              <a:ext cx="12700" cy="1447800"/>
            </a:xfrm>
            <a:prstGeom prst="bentConnector3">
              <a:avLst>
                <a:gd name="adj1" fmla="val 4135134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10" idx="0"/>
              <a:endCxn id="5" idx="3"/>
            </p:cNvCxnSpPr>
            <p:nvPr/>
          </p:nvCxnSpPr>
          <p:spPr>
            <a:xfrm rot="5400000">
              <a:off x="3695700" y="3086100"/>
              <a:ext cx="12700" cy="1447800"/>
            </a:xfrm>
            <a:prstGeom prst="bentConnector3">
              <a:avLst>
                <a:gd name="adj1" fmla="val 4427024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>
            <a:endCxn id="5" idx="1"/>
          </p:cNvCxnSpPr>
          <p:nvPr/>
        </p:nvCxnSpPr>
        <p:spPr>
          <a:xfrm>
            <a:off x="1828800" y="3852676"/>
            <a:ext cx="1430867" cy="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44233" y="3852676"/>
            <a:ext cx="0" cy="935567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9" idx="5"/>
          </p:cNvCxnSpPr>
          <p:nvPr/>
        </p:nvCxnSpPr>
        <p:spPr>
          <a:xfrm flipV="1">
            <a:off x="2544233" y="3742610"/>
            <a:ext cx="2806700" cy="1045633"/>
          </a:xfrm>
          <a:prstGeom prst="bentConnector3">
            <a:avLst>
              <a:gd name="adj1" fmla="val 67170"/>
            </a:avLst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525433" y="1828800"/>
            <a:ext cx="0" cy="66040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525433" y="5157572"/>
            <a:ext cx="0" cy="66040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7200" y="359158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enable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23483" y="1305463"/>
            <a:ext cx="755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6326" y="5801380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bottom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95460" y="442978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Inverter</a:t>
            </a:r>
          </a:p>
        </p:txBody>
      </p:sp>
      <p:cxnSp>
        <p:nvCxnSpPr>
          <p:cNvPr id="47" name="Curved Connector 46"/>
          <p:cNvCxnSpPr>
            <a:stCxn id="45" idx="0"/>
          </p:cNvCxnSpPr>
          <p:nvPr/>
        </p:nvCxnSpPr>
        <p:spPr>
          <a:xfrm rot="16200000" flipV="1">
            <a:off x="6190946" y="3372496"/>
            <a:ext cx="962338" cy="1152230"/>
          </a:xfrm>
          <a:prstGeom prst="curved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Amplifier – Two Stable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15236" y="2030628"/>
            <a:ext cx="3064024" cy="2922372"/>
            <a:chOff x="1828800" y="2069757"/>
            <a:chExt cx="4182533" cy="3989172"/>
          </a:xfrm>
        </p:grpSpPr>
        <p:grpSp>
          <p:nvGrpSpPr>
            <p:cNvPr id="37" name="Group 36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5" name="Isosceles Triangle 4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9" name="Isosceles Triangle 8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2" name="Elbow Connector 11"/>
              <p:cNvCxnSpPr>
                <a:stCxn id="9" idx="3"/>
                <a:endCxn id="6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lbow Connector 14"/>
              <p:cNvCxnSpPr>
                <a:stCxn id="10" idx="0"/>
                <a:endCxn id="5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/>
            <p:cNvCxnSpPr>
              <a:endCxn id="5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>
              <a:endCxn id="9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4525433" y="2069757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25433" y="5398529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334000" y="2030628"/>
            <a:ext cx="3064024" cy="2922372"/>
            <a:chOff x="1828800" y="2069757"/>
            <a:chExt cx="4182533" cy="3989172"/>
          </a:xfrm>
        </p:grpSpPr>
        <p:grpSp>
          <p:nvGrpSpPr>
            <p:cNvPr id="25" name="Group 24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49" name="Isosceles Triangle 48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46" name="Isosceles Triangle 45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9" name="Elbow Connector 38"/>
              <p:cNvCxnSpPr>
                <a:stCxn id="46" idx="3"/>
                <a:endCxn id="50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lbow Connector 39"/>
              <p:cNvCxnSpPr>
                <a:stCxn id="48" idx="0"/>
                <a:endCxn id="49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>
              <a:endCxn id="49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endCxn id="46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525433" y="2069757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525433" y="5398529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457200" y="32766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875964" y="32766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06526" y="49530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18571" y="15240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98721" y="1524000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56173" y="5002427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2782" y="5733535"/>
            <a:ext cx="188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Logical “1”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961545" y="5715000"/>
            <a:ext cx="188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Logical “0”</a:t>
            </a:r>
          </a:p>
        </p:txBody>
      </p:sp>
    </p:spTree>
    <p:extLst>
      <p:ext uri="{BB962C8B-B14F-4D97-AF65-F5344CB8AC3E}">
        <p14:creationId xmlns:p14="http://schemas.microsoft.com/office/powerpoint/2010/main" val="76962723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Amplifier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81200" y="1828800"/>
            <a:ext cx="4182533" cy="3989172"/>
            <a:chOff x="1828800" y="2069757"/>
            <a:chExt cx="4182533" cy="3989172"/>
          </a:xfrm>
        </p:grpSpPr>
        <p:grpSp>
          <p:nvGrpSpPr>
            <p:cNvPr id="24" name="Group 23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34" name="Isosceles Triangle 33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2" name="Elbow Connector 31"/>
              <p:cNvCxnSpPr>
                <a:stCxn id="34" idx="3"/>
                <a:endCxn id="37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lbow Connector 32"/>
              <p:cNvCxnSpPr>
                <a:stCxn id="35" idx="0"/>
                <a:endCxn id="36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>
              <a:endCxn id="36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endCxn id="34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525433" y="2069757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525433" y="5398529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523164" y="359106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92100" y="1305463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05162" y="5801380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6747" y="3481000"/>
            <a:ext cx="161935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V</a:t>
            </a:r>
            <a:r>
              <a:rPr kumimoji="0" lang="en-US" sz="36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T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&gt; V</a:t>
            </a:r>
            <a:r>
              <a:rPr kumimoji="0" lang="en-US" sz="36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3164" y="359106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94964" y="58013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85331" y="1305580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28767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2" grpId="0"/>
      <p:bldP spid="43" grpId="0"/>
      <p:bldP spid="44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Cell – Capacitor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90304" y="1828800"/>
            <a:ext cx="1546191" cy="834596"/>
            <a:chOff x="1425609" y="2590800"/>
            <a:chExt cx="1546191" cy="83459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Elbow Connector 14"/>
            <p:cNvCxnSpPr>
              <a:endCxn id="13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651290" y="1828800"/>
            <a:ext cx="1546191" cy="834596"/>
            <a:chOff x="5569439" y="1828800"/>
            <a:chExt cx="1546191" cy="834596"/>
          </a:xfrm>
        </p:grpSpPr>
        <p:sp>
          <p:nvSpPr>
            <p:cNvPr id="26" name="Rectangle 25"/>
            <p:cNvSpPr/>
            <p:nvPr/>
          </p:nvSpPr>
          <p:spPr>
            <a:xfrm>
              <a:off x="6195052" y="1828800"/>
              <a:ext cx="387178" cy="685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569439" y="1828800"/>
              <a:ext cx="1546191" cy="834596"/>
              <a:chOff x="1425609" y="2590800"/>
              <a:chExt cx="1546191" cy="834596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1425609" y="3311096"/>
                <a:ext cx="125730" cy="1143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Elbow Connector 24"/>
              <p:cNvCxnSpPr>
                <a:endCxn id="24" idx="0"/>
              </p:cNvCxnSpPr>
              <p:nvPr/>
            </p:nvCxnSpPr>
            <p:spPr>
              <a:xfrm rot="10800000" flipV="1">
                <a:off x="1488474" y="2948630"/>
                <a:ext cx="562748" cy="362465"/>
              </a:xfrm>
              <a:prstGeom prst="bentConnector2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1167586" y="3124200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Empty State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24400" y="3134380"/>
            <a:ext cx="339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Fully Charged State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37317" y="3733800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Logical “0”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98303" y="3733800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Logical “1”</a:t>
            </a:r>
          </a:p>
        </p:txBody>
      </p:sp>
      <p:sp>
        <p:nvSpPr>
          <p:cNvPr id="32" name="Oval 31"/>
          <p:cNvSpPr/>
          <p:nvPr/>
        </p:nvSpPr>
        <p:spPr>
          <a:xfrm>
            <a:off x="1295400" y="4913833"/>
            <a:ext cx="449155" cy="4491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1295400" y="5570645"/>
            <a:ext cx="449155" cy="4491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70862" y="4876800"/>
            <a:ext cx="487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Small – Cannot drive circuits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70862" y="5533612"/>
            <a:ext cx="4610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Reading destroys the state</a:t>
            </a:r>
          </a:p>
        </p:txBody>
      </p:sp>
    </p:spTree>
    <p:extLst>
      <p:ext uri="{BB962C8B-B14F-4D97-AF65-F5344CB8AC3E}">
        <p14:creationId xmlns:p14="http://schemas.microsoft.com/office/powerpoint/2010/main" val="90946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694B-C0B9-9548-A95B-525F3323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10210800" cy="663787"/>
          </a:xfrm>
        </p:spPr>
        <p:txBody>
          <a:bodyPr/>
          <a:lstStyle/>
          <a:p>
            <a:r>
              <a:rPr lang="en-US" sz="3600" dirty="0"/>
              <a:t>A Large Fraction of Modern Systems is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33D99-ACA8-AF4B-91BE-2F81FB677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3DEEF8-87BA-7144-9648-F84693A6E11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AAEFDB-0809-EF4D-B830-B19C73EDB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31559"/>
            <a:ext cx="6021387" cy="49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13CDF8-F94B-DE47-BC9E-A3CCC852520D}"/>
              </a:ext>
            </a:extLst>
          </p:cNvPr>
          <p:cNvSpPr txBox="1"/>
          <p:nvPr/>
        </p:nvSpPr>
        <p:spPr>
          <a:xfrm>
            <a:off x="1047216" y="6597878"/>
            <a:ext cx="6971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By Moshen - http://en.wikipedia.org/wiki/Image:Pentiumpro_moshen.jpg, CC BY-SA 2.5, https://commons.wikimedia.org/w/index.php?curid=2262471</a:t>
            </a: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60A27C16-A841-B746-97B2-0DB33525D32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76500" y="2628901"/>
            <a:ext cx="1981198" cy="175259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E4CF8-F465-9F4D-A5CF-C3BF7FFDF6FA}"/>
              </a:ext>
            </a:extLst>
          </p:cNvPr>
          <p:cNvSpPr txBox="1"/>
          <p:nvPr/>
        </p:nvSpPr>
        <p:spPr>
          <a:xfrm>
            <a:off x="2632674" y="215808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Processor chip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95F8832D-F486-5543-9B55-4F6D012F452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57700" y="2641712"/>
            <a:ext cx="1981198" cy="175259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C2DFC-5686-E44C-B732-2DBD92C90DF0}"/>
              </a:ext>
            </a:extLst>
          </p:cNvPr>
          <p:cNvSpPr txBox="1"/>
          <p:nvPr/>
        </p:nvSpPr>
        <p:spPr>
          <a:xfrm>
            <a:off x="4445675" y="217089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Level 2 cache chip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0E532-4CD0-7648-AB07-85736A49491B}"/>
              </a:ext>
            </a:extLst>
          </p:cNvPr>
          <p:cNvSpPr txBox="1"/>
          <p:nvPr/>
        </p:nvSpPr>
        <p:spPr>
          <a:xfrm>
            <a:off x="3068602" y="452725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Multi-chip module package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9382A-8F65-25DC-67D7-E7E542A02F4B}"/>
              </a:ext>
            </a:extLst>
          </p:cNvPr>
          <p:cNvSpPr txBox="1"/>
          <p:nvPr/>
        </p:nvSpPr>
        <p:spPr>
          <a:xfrm>
            <a:off x="6214721" y="6057216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Intel Pentium Pro, 1995</a:t>
            </a:r>
          </a:p>
        </p:txBody>
      </p:sp>
    </p:spTree>
    <p:extLst>
      <p:ext uri="{BB962C8B-B14F-4D97-AF65-F5344CB8AC3E}">
        <p14:creationId xmlns:p14="http://schemas.microsoft.com/office/powerpoint/2010/main" val="1322314399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Capacitor to Sense Amplifier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105400" y="3352800"/>
            <a:ext cx="2715736" cy="2885420"/>
            <a:chOff x="457200" y="1303614"/>
            <a:chExt cx="3522060" cy="4172606"/>
          </a:xfrm>
        </p:grpSpPr>
        <p:grpSp>
          <p:nvGrpSpPr>
            <p:cNvPr id="5" name="Group 4"/>
            <p:cNvGrpSpPr/>
            <p:nvPr/>
          </p:nvGrpSpPr>
          <p:grpSpPr>
            <a:xfrm>
              <a:off x="915236" y="2030628"/>
              <a:ext cx="3064024" cy="2922372"/>
              <a:chOff x="1828800" y="2069757"/>
              <a:chExt cx="4182533" cy="398917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039533" y="3479094"/>
                <a:ext cx="2971800" cy="1119011"/>
                <a:chOff x="2667000" y="3041650"/>
                <a:chExt cx="2057400" cy="77470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6670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18" name="Isosceles Triangle 17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 rot="10800000">
                  <a:off x="41148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16" name="Isosceles Triangle 15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4" name="Elbow Connector 13"/>
                <p:cNvCxnSpPr>
                  <a:stCxn id="16" idx="3"/>
                  <a:endCxn id="19" idx="0"/>
                </p:cNvCxnSpPr>
                <p:nvPr/>
              </p:nvCxnSpPr>
              <p:spPr>
                <a:xfrm rot="16200000" flipV="1">
                  <a:off x="3695700" y="2324100"/>
                  <a:ext cx="12700" cy="1447800"/>
                </a:xfrm>
                <a:prstGeom prst="bentConnector3">
                  <a:avLst>
                    <a:gd name="adj1" fmla="val 413513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Elbow Connector 14"/>
                <p:cNvCxnSpPr>
                  <a:stCxn id="17" idx="0"/>
                  <a:endCxn id="18" idx="3"/>
                </p:cNvCxnSpPr>
                <p:nvPr/>
              </p:nvCxnSpPr>
              <p:spPr>
                <a:xfrm rot="5400000">
                  <a:off x="3695700" y="3086100"/>
                  <a:ext cx="12700" cy="1447800"/>
                </a:xfrm>
                <a:prstGeom prst="bentConnector3">
                  <a:avLst>
                    <a:gd name="adj1" fmla="val 442702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Straight Connector 6"/>
              <p:cNvCxnSpPr>
                <a:endCxn id="18" idx="1"/>
              </p:cNvCxnSpPr>
              <p:nvPr/>
            </p:nvCxnSpPr>
            <p:spPr>
              <a:xfrm>
                <a:off x="1828800" y="4093633"/>
                <a:ext cx="143086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544233" y="4093633"/>
                <a:ext cx="0" cy="93556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Elbow Connector 8"/>
              <p:cNvCxnSpPr>
                <a:endCxn id="16" idx="5"/>
              </p:cNvCxnSpPr>
              <p:nvPr/>
            </p:nvCxnSpPr>
            <p:spPr>
              <a:xfrm flipV="1">
                <a:off x="2544233" y="3983567"/>
                <a:ext cx="2806700" cy="1045633"/>
              </a:xfrm>
              <a:prstGeom prst="bentConnector3">
                <a:avLst>
                  <a:gd name="adj1" fmla="val 67170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4525433" y="2069757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525433" y="5398529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457200" y="3176892"/>
              <a:ext cx="381836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02595" y="4952999"/>
              <a:ext cx="381836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98721" y="1303614"/>
              <a:ext cx="720069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V</a:t>
              </a:r>
              <a:r>
                <a:rPr kumimoji="0" lang="en-US" sz="28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DD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08464" y="3427999"/>
            <a:ext cx="2715736" cy="2972801"/>
            <a:chOff x="457200" y="1410659"/>
            <a:chExt cx="3522060" cy="4298969"/>
          </a:xfrm>
        </p:grpSpPr>
        <p:grpSp>
          <p:nvGrpSpPr>
            <p:cNvPr id="44" name="Group 43"/>
            <p:cNvGrpSpPr/>
            <p:nvPr/>
          </p:nvGrpSpPr>
          <p:grpSpPr>
            <a:xfrm>
              <a:off x="915236" y="2030628"/>
              <a:ext cx="3064024" cy="2922372"/>
              <a:chOff x="1828800" y="2069757"/>
              <a:chExt cx="4182533" cy="3989172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039533" y="3479094"/>
                <a:ext cx="2971800" cy="1119011"/>
                <a:chOff x="2667000" y="3041650"/>
                <a:chExt cx="2057400" cy="774700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26670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60" name="Isosceles Triangle 59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/>
              </p:nvGrpSpPr>
              <p:grpSpPr>
                <a:xfrm rot="10800000">
                  <a:off x="41148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58" name="Isosceles Triangle 57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6" name="Elbow Connector 55"/>
                <p:cNvCxnSpPr>
                  <a:stCxn id="58" idx="3"/>
                  <a:endCxn id="61" idx="0"/>
                </p:cNvCxnSpPr>
                <p:nvPr/>
              </p:nvCxnSpPr>
              <p:spPr>
                <a:xfrm rot="16200000" flipV="1">
                  <a:off x="3695700" y="2324100"/>
                  <a:ext cx="12700" cy="1447800"/>
                </a:xfrm>
                <a:prstGeom prst="bentConnector3">
                  <a:avLst>
                    <a:gd name="adj1" fmla="val 413513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Elbow Connector 56"/>
                <p:cNvCxnSpPr>
                  <a:stCxn id="59" idx="0"/>
                  <a:endCxn id="60" idx="3"/>
                </p:cNvCxnSpPr>
                <p:nvPr/>
              </p:nvCxnSpPr>
              <p:spPr>
                <a:xfrm rot="5400000">
                  <a:off x="3695700" y="3086100"/>
                  <a:ext cx="12700" cy="1447800"/>
                </a:xfrm>
                <a:prstGeom prst="bentConnector3">
                  <a:avLst>
                    <a:gd name="adj1" fmla="val 442702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>
                <a:endCxn id="60" idx="1"/>
              </p:cNvCxnSpPr>
              <p:nvPr/>
            </p:nvCxnSpPr>
            <p:spPr>
              <a:xfrm>
                <a:off x="1828800" y="4093633"/>
                <a:ext cx="143086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544233" y="4093633"/>
                <a:ext cx="0" cy="93556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Elbow Connector 50"/>
              <p:cNvCxnSpPr>
                <a:endCxn id="58" idx="5"/>
              </p:cNvCxnSpPr>
              <p:nvPr/>
            </p:nvCxnSpPr>
            <p:spPr>
              <a:xfrm flipV="1">
                <a:off x="2544233" y="3983567"/>
                <a:ext cx="2806700" cy="1045633"/>
              </a:xfrm>
              <a:prstGeom prst="bentConnector3">
                <a:avLst>
                  <a:gd name="adj1" fmla="val 67170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525433" y="2069757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4525433" y="5398529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457200" y="3176892"/>
              <a:ext cx="381836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02595" y="4952999"/>
              <a:ext cx="933863" cy="756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V</a:t>
              </a:r>
              <a:r>
                <a:rPr kumimoji="0" lang="en-US" sz="28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DD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59822" y="1410659"/>
              <a:ext cx="495206" cy="756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0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490304" y="1828800"/>
            <a:ext cx="1546191" cy="834596"/>
            <a:chOff x="1425609" y="2590800"/>
            <a:chExt cx="1546191" cy="834596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Elbow Connector 80"/>
            <p:cNvCxnSpPr>
              <a:endCxn id="80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651290" y="1828800"/>
            <a:ext cx="1546191" cy="834596"/>
            <a:chOff x="5569439" y="1828800"/>
            <a:chExt cx="1546191" cy="834596"/>
          </a:xfrm>
        </p:grpSpPr>
        <p:sp>
          <p:nvSpPr>
            <p:cNvPr id="83" name="Rectangle 82"/>
            <p:cNvSpPr/>
            <p:nvPr/>
          </p:nvSpPr>
          <p:spPr>
            <a:xfrm>
              <a:off x="6195052" y="1828800"/>
              <a:ext cx="387178" cy="685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5569439" y="1828800"/>
              <a:ext cx="1546191" cy="834596"/>
              <a:chOff x="1425609" y="2590800"/>
              <a:chExt cx="1546191" cy="834596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1425609" y="3311096"/>
                <a:ext cx="125730" cy="1143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9" name="Elbow Connector 88"/>
              <p:cNvCxnSpPr>
                <a:endCxn id="88" idx="0"/>
              </p:cNvCxnSpPr>
              <p:nvPr/>
            </p:nvCxnSpPr>
            <p:spPr>
              <a:xfrm rot="10800000" flipV="1">
                <a:off x="1488474" y="2948630"/>
                <a:ext cx="562748" cy="362465"/>
              </a:xfrm>
              <a:prstGeom prst="bentConnector2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Down Arrow 89"/>
          <p:cNvSpPr/>
          <p:nvPr/>
        </p:nvSpPr>
        <p:spPr>
          <a:xfrm>
            <a:off x="3886200" y="2971800"/>
            <a:ext cx="980220" cy="915401"/>
          </a:xfrm>
          <a:prstGeom prst="downArrow">
            <a:avLst>
              <a:gd name="adj1" fmla="val 50000"/>
              <a:gd name="adj2" fmla="val 206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21205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216413" y="1828800"/>
            <a:ext cx="387178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219186" y="2114450"/>
            <a:ext cx="387178" cy="4001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Cell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81400" y="2792628"/>
            <a:ext cx="3064024" cy="2922372"/>
            <a:chOff x="1828800" y="2069757"/>
            <a:chExt cx="4182533" cy="3989172"/>
          </a:xfrm>
        </p:grpSpPr>
        <p:grpSp>
          <p:nvGrpSpPr>
            <p:cNvPr id="6" name="Group 5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18" name="Isosceles Triangle 17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16" name="Isosceles Triangle 15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" name="Elbow Connector 13"/>
              <p:cNvCxnSpPr>
                <a:stCxn id="16" idx="3"/>
                <a:endCxn id="19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lbow Connector 14"/>
              <p:cNvCxnSpPr>
                <a:stCxn id="17" idx="0"/>
                <a:endCxn id="18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>
              <a:endCxn id="18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endCxn id="16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ln w="3810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25433" y="2069757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525433" y="5398529"/>
              <a:ext cx="0" cy="66040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669739" y="5486400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69739" y="2514600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0400" y="4038600"/>
            <a:ext cx="381000" cy="53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0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556889" y="1524000"/>
            <a:ext cx="0" cy="12686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590800" y="1828800"/>
            <a:ext cx="1546191" cy="834596"/>
            <a:chOff x="1425609" y="2590800"/>
            <a:chExt cx="1546191" cy="834596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Elbow Connector 31"/>
            <p:cNvCxnSpPr>
              <a:endCxn id="31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>
            <a:off x="4710251" y="2171700"/>
            <a:ext cx="853357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2" idx="6"/>
            <a:endCxn id="43" idx="2"/>
          </p:cNvCxnSpPr>
          <p:nvPr/>
        </p:nvCxnSpPr>
        <p:spPr>
          <a:xfrm>
            <a:off x="4153100" y="2171700"/>
            <a:ext cx="5330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038600" y="2114450"/>
            <a:ext cx="114500" cy="114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686100" y="2114450"/>
            <a:ext cx="114500" cy="114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00400" y="4038600"/>
            <a:ext cx="381000" cy="53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3600" y="5485399"/>
            <a:ext cx="381000" cy="53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85531" y="2514600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DD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152988" y="1858556"/>
            <a:ext cx="433199" cy="283388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07638" y="2514600"/>
            <a:ext cx="1313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½V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DD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</a:t>
            </a:r>
            <a:r>
              <a:rPr kumimoji="0" lang="el-G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8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0" grpId="0"/>
      <p:bldP spid="21" grpId="0"/>
      <p:bldP spid="22" grpId="0"/>
      <p:bldP spid="46" grpId="0"/>
      <p:bldP spid="47" grpId="0"/>
      <p:bldP spid="48" grpId="0"/>
      <p:bldP spid="39" grpId="0"/>
      <p:bldP spid="39" grpId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Subarray – Building Block for DRAM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2318248" y="1447800"/>
            <a:ext cx="1264112" cy="4876800"/>
            <a:chOff x="2318248" y="1447800"/>
            <a:chExt cx="1264112" cy="4876800"/>
          </a:xfrm>
        </p:grpSpPr>
        <p:grpSp>
          <p:nvGrpSpPr>
            <p:cNvPr id="6" name="Group 5"/>
            <p:cNvGrpSpPr/>
            <p:nvPr/>
          </p:nvGrpSpPr>
          <p:grpSpPr>
            <a:xfrm>
              <a:off x="2318248" y="3124200"/>
              <a:ext cx="1264112" cy="1304405"/>
              <a:chOff x="2544232" y="2069757"/>
              <a:chExt cx="3467101" cy="398917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039533" y="3479094"/>
                <a:ext cx="2971800" cy="1119011"/>
                <a:chOff x="2667000" y="3041650"/>
                <a:chExt cx="2057400" cy="774700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26670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22" name="Isosceles Triangle 21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 rot="10800000">
                  <a:off x="41148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20" name="Isosceles Triangle 19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8" name="Elbow Connector 17"/>
                <p:cNvCxnSpPr>
                  <a:stCxn id="20" idx="3"/>
                  <a:endCxn id="23" idx="0"/>
                </p:cNvCxnSpPr>
                <p:nvPr/>
              </p:nvCxnSpPr>
              <p:spPr>
                <a:xfrm rot="16200000" flipV="1">
                  <a:off x="3695700" y="2324100"/>
                  <a:ext cx="12700" cy="1447800"/>
                </a:xfrm>
                <a:prstGeom prst="bentConnector3">
                  <a:avLst>
                    <a:gd name="adj1" fmla="val 413513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Elbow Connector 18"/>
                <p:cNvCxnSpPr>
                  <a:stCxn id="21" idx="0"/>
                  <a:endCxn id="22" idx="3"/>
                </p:cNvCxnSpPr>
                <p:nvPr/>
              </p:nvCxnSpPr>
              <p:spPr>
                <a:xfrm rot="5400000">
                  <a:off x="3695700" y="3086100"/>
                  <a:ext cx="12700" cy="1447800"/>
                </a:xfrm>
                <a:prstGeom prst="bentConnector3">
                  <a:avLst>
                    <a:gd name="adj1" fmla="val 442702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/>
              <p:cNvCxnSpPr>
                <a:endCxn id="22" idx="1"/>
              </p:cNvCxnSpPr>
              <p:nvPr/>
            </p:nvCxnSpPr>
            <p:spPr>
              <a:xfrm>
                <a:off x="2544232" y="4093633"/>
                <a:ext cx="715435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544233" y="4093633"/>
                <a:ext cx="0" cy="93556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lbow Connector 12"/>
              <p:cNvCxnSpPr>
                <a:endCxn id="20" idx="5"/>
              </p:cNvCxnSpPr>
              <p:nvPr/>
            </p:nvCxnSpPr>
            <p:spPr>
              <a:xfrm flipV="1">
                <a:off x="2544233" y="3983567"/>
                <a:ext cx="2806700" cy="1045633"/>
              </a:xfrm>
              <a:prstGeom prst="bentConnector3">
                <a:avLst>
                  <a:gd name="adj1" fmla="val 67170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525433" y="2069757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4525433" y="5398529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/>
            <p:cNvCxnSpPr/>
            <p:nvPr/>
          </p:nvCxnSpPr>
          <p:spPr>
            <a:xfrm flipV="1">
              <a:off x="3040598" y="1447800"/>
              <a:ext cx="0" cy="16764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3040598" y="4428606"/>
              <a:ext cx="0" cy="189599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1676400" y="2743200"/>
            <a:ext cx="1367542" cy="609600"/>
            <a:chOff x="1676400" y="2514600"/>
            <a:chExt cx="1367542" cy="609600"/>
          </a:xfrm>
        </p:grpSpPr>
        <p:grpSp>
          <p:nvGrpSpPr>
            <p:cNvPr id="89" name="Group 88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Elbow Connector 122"/>
            <p:cNvCxnSpPr>
              <a:endCxn id="93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1676400" y="2057400"/>
            <a:ext cx="1367542" cy="609600"/>
            <a:chOff x="1676400" y="2514600"/>
            <a:chExt cx="1367542" cy="609600"/>
          </a:xfrm>
        </p:grpSpPr>
        <p:grpSp>
          <p:nvGrpSpPr>
            <p:cNvPr id="127" name="Group 126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Rectangle 137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28" name="Straight Connector 127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Elbow Connector 133"/>
            <p:cNvCxnSpPr>
              <a:endCxn id="138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1676400" y="1371600"/>
            <a:ext cx="1367542" cy="609600"/>
            <a:chOff x="1676400" y="2514600"/>
            <a:chExt cx="1367542" cy="609600"/>
          </a:xfrm>
        </p:grpSpPr>
        <p:grpSp>
          <p:nvGrpSpPr>
            <p:cNvPr id="140" name="Group 139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 150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41" name="Straight Connector 140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Elbow Connector 146"/>
            <p:cNvCxnSpPr>
              <a:endCxn id="151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1676400" y="5791200"/>
            <a:ext cx="1367542" cy="609600"/>
            <a:chOff x="1676400" y="2514600"/>
            <a:chExt cx="1367542" cy="609600"/>
          </a:xfrm>
        </p:grpSpPr>
        <p:grpSp>
          <p:nvGrpSpPr>
            <p:cNvPr id="153" name="Group 152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54" name="Straight Connector 153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Elbow Connector 159"/>
            <p:cNvCxnSpPr>
              <a:endCxn id="164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1676400" y="5105400"/>
            <a:ext cx="1367542" cy="609600"/>
            <a:chOff x="1676400" y="2514600"/>
            <a:chExt cx="1367542" cy="609600"/>
          </a:xfrm>
        </p:grpSpPr>
        <p:grpSp>
          <p:nvGrpSpPr>
            <p:cNvPr id="166" name="Group 165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Rectangle 176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67" name="Straight Connector 166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lbow Connector 172"/>
            <p:cNvCxnSpPr>
              <a:endCxn id="177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1676400" y="4419600"/>
            <a:ext cx="1367542" cy="609600"/>
            <a:chOff x="1676400" y="2514600"/>
            <a:chExt cx="1367542" cy="609600"/>
          </a:xfrm>
        </p:grpSpPr>
        <p:grpSp>
          <p:nvGrpSpPr>
            <p:cNvPr id="179" name="Group 178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Rectangle 189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80" name="Straight Connector 179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Elbow Connector 185"/>
            <p:cNvCxnSpPr>
              <a:endCxn id="190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0" name="Straight Connector 479"/>
          <p:cNvCxnSpPr/>
          <p:nvPr/>
        </p:nvCxnSpPr>
        <p:spPr>
          <a:xfrm flipH="1">
            <a:off x="1295400" y="2743200"/>
            <a:ext cx="636307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/>
          <p:cNvCxnSpPr/>
          <p:nvPr/>
        </p:nvCxnSpPr>
        <p:spPr>
          <a:xfrm flipH="1">
            <a:off x="1295400" y="2057400"/>
            <a:ext cx="636307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/>
          <p:cNvCxnSpPr/>
          <p:nvPr/>
        </p:nvCxnSpPr>
        <p:spPr>
          <a:xfrm flipH="1">
            <a:off x="1295400" y="1371600"/>
            <a:ext cx="636307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/>
          <p:cNvCxnSpPr/>
          <p:nvPr/>
        </p:nvCxnSpPr>
        <p:spPr>
          <a:xfrm flipH="1">
            <a:off x="1295400" y="4419600"/>
            <a:ext cx="636307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>
          <a:xfrm flipH="1">
            <a:off x="1295400" y="5105400"/>
            <a:ext cx="636307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/>
          <p:nvPr/>
        </p:nvCxnSpPr>
        <p:spPr>
          <a:xfrm flipH="1">
            <a:off x="1295400" y="5791200"/>
            <a:ext cx="636307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9" name="Group 488"/>
          <p:cNvGrpSpPr/>
          <p:nvPr/>
        </p:nvGrpSpPr>
        <p:grpSpPr>
          <a:xfrm>
            <a:off x="3918448" y="1447800"/>
            <a:ext cx="1264112" cy="4876800"/>
            <a:chOff x="2318248" y="1447800"/>
            <a:chExt cx="1264112" cy="4876800"/>
          </a:xfrm>
        </p:grpSpPr>
        <p:grpSp>
          <p:nvGrpSpPr>
            <p:cNvPr id="490" name="Group 489"/>
            <p:cNvGrpSpPr/>
            <p:nvPr/>
          </p:nvGrpSpPr>
          <p:grpSpPr>
            <a:xfrm>
              <a:off x="2318248" y="3124200"/>
              <a:ext cx="1264112" cy="1304405"/>
              <a:chOff x="2544232" y="2069757"/>
              <a:chExt cx="3467101" cy="3989172"/>
            </a:xfrm>
          </p:grpSpPr>
          <p:grpSp>
            <p:nvGrpSpPr>
              <p:cNvPr id="493" name="Group 492"/>
              <p:cNvGrpSpPr/>
              <p:nvPr/>
            </p:nvGrpSpPr>
            <p:grpSpPr>
              <a:xfrm>
                <a:off x="3039533" y="3479094"/>
                <a:ext cx="2971800" cy="1119011"/>
                <a:chOff x="2667000" y="3041650"/>
                <a:chExt cx="2057400" cy="774700"/>
              </a:xfrm>
            </p:grpSpPr>
            <p:grpSp>
              <p:nvGrpSpPr>
                <p:cNvPr id="499" name="Group 498"/>
                <p:cNvGrpSpPr/>
                <p:nvPr/>
              </p:nvGrpSpPr>
              <p:grpSpPr>
                <a:xfrm>
                  <a:off x="26670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505" name="Isosceles Triangle 504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6" name="Oval 505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00" name="Group 499"/>
                <p:cNvGrpSpPr/>
                <p:nvPr/>
              </p:nvGrpSpPr>
              <p:grpSpPr>
                <a:xfrm rot="10800000">
                  <a:off x="41148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503" name="Isosceles Triangle 502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4" name="Oval 503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01" name="Elbow Connector 500"/>
                <p:cNvCxnSpPr>
                  <a:stCxn id="503" idx="3"/>
                  <a:endCxn id="506" idx="0"/>
                </p:cNvCxnSpPr>
                <p:nvPr/>
              </p:nvCxnSpPr>
              <p:spPr>
                <a:xfrm rot="16200000" flipV="1">
                  <a:off x="3695700" y="2324100"/>
                  <a:ext cx="12700" cy="1447800"/>
                </a:xfrm>
                <a:prstGeom prst="bentConnector3">
                  <a:avLst>
                    <a:gd name="adj1" fmla="val 413513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Elbow Connector 501"/>
                <p:cNvCxnSpPr>
                  <a:stCxn id="504" idx="0"/>
                  <a:endCxn id="505" idx="3"/>
                </p:cNvCxnSpPr>
                <p:nvPr/>
              </p:nvCxnSpPr>
              <p:spPr>
                <a:xfrm rot="5400000">
                  <a:off x="3695700" y="3086100"/>
                  <a:ext cx="12700" cy="1447800"/>
                </a:xfrm>
                <a:prstGeom prst="bentConnector3">
                  <a:avLst>
                    <a:gd name="adj1" fmla="val 442702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4" name="Straight Connector 493"/>
              <p:cNvCxnSpPr>
                <a:endCxn id="505" idx="1"/>
              </p:cNvCxnSpPr>
              <p:nvPr/>
            </p:nvCxnSpPr>
            <p:spPr>
              <a:xfrm>
                <a:off x="2544232" y="4093633"/>
                <a:ext cx="715435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/>
              <p:nvPr/>
            </p:nvCxnSpPr>
            <p:spPr>
              <a:xfrm>
                <a:off x="2544233" y="4093633"/>
                <a:ext cx="0" cy="93556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/>
              <p:cNvCxnSpPr>
                <a:endCxn id="503" idx="5"/>
              </p:cNvCxnSpPr>
              <p:nvPr/>
            </p:nvCxnSpPr>
            <p:spPr>
              <a:xfrm flipV="1">
                <a:off x="2544233" y="3983567"/>
                <a:ext cx="2806700" cy="1045633"/>
              </a:xfrm>
              <a:prstGeom prst="bentConnector3">
                <a:avLst>
                  <a:gd name="adj1" fmla="val 67170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/>
              <p:cNvCxnSpPr/>
              <p:nvPr/>
            </p:nvCxnSpPr>
            <p:spPr>
              <a:xfrm flipV="1">
                <a:off x="4525433" y="2069757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/>
              <p:cNvCxnSpPr/>
              <p:nvPr/>
            </p:nvCxnSpPr>
            <p:spPr>
              <a:xfrm flipV="1">
                <a:off x="4525433" y="5398529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1" name="Straight Connector 490"/>
            <p:cNvCxnSpPr/>
            <p:nvPr/>
          </p:nvCxnSpPr>
          <p:spPr>
            <a:xfrm flipV="1">
              <a:off x="3040598" y="1447800"/>
              <a:ext cx="0" cy="16764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 flipV="1">
              <a:off x="3040598" y="4428606"/>
              <a:ext cx="0" cy="189599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7" name="Group 506"/>
          <p:cNvGrpSpPr/>
          <p:nvPr/>
        </p:nvGrpSpPr>
        <p:grpSpPr>
          <a:xfrm>
            <a:off x="3276600" y="2743200"/>
            <a:ext cx="1367542" cy="609600"/>
            <a:chOff x="1676400" y="2514600"/>
            <a:chExt cx="1367542" cy="609600"/>
          </a:xfrm>
        </p:grpSpPr>
        <p:grpSp>
          <p:nvGrpSpPr>
            <p:cNvPr id="508" name="Group 507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516" name="Straight Connector 515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9" name="Rectangle 518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09" name="Straight Connector 508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Elbow Connector 514"/>
            <p:cNvCxnSpPr>
              <a:endCxn id="519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0" name="Group 519"/>
          <p:cNvGrpSpPr/>
          <p:nvPr/>
        </p:nvGrpSpPr>
        <p:grpSpPr>
          <a:xfrm>
            <a:off x="3276600" y="2057400"/>
            <a:ext cx="1367542" cy="609600"/>
            <a:chOff x="1676400" y="2514600"/>
            <a:chExt cx="1367542" cy="609600"/>
          </a:xfrm>
        </p:grpSpPr>
        <p:grpSp>
          <p:nvGrpSpPr>
            <p:cNvPr id="521" name="Group 520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529" name="Straight Connector 528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2" name="Rectangle 531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22" name="Straight Connector 521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Elbow Connector 527"/>
            <p:cNvCxnSpPr>
              <a:endCxn id="532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3" name="Group 532"/>
          <p:cNvGrpSpPr/>
          <p:nvPr/>
        </p:nvGrpSpPr>
        <p:grpSpPr>
          <a:xfrm>
            <a:off x="3276600" y="1371600"/>
            <a:ext cx="1367542" cy="609600"/>
            <a:chOff x="1676400" y="2514600"/>
            <a:chExt cx="1367542" cy="609600"/>
          </a:xfrm>
        </p:grpSpPr>
        <p:grpSp>
          <p:nvGrpSpPr>
            <p:cNvPr id="534" name="Group 533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542" name="Straight Connector 541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5" name="Rectangle 544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35" name="Straight Connector 534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Elbow Connector 540"/>
            <p:cNvCxnSpPr>
              <a:endCxn id="545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 545"/>
          <p:cNvGrpSpPr/>
          <p:nvPr/>
        </p:nvGrpSpPr>
        <p:grpSpPr>
          <a:xfrm>
            <a:off x="3276600" y="5791200"/>
            <a:ext cx="1367542" cy="609600"/>
            <a:chOff x="1676400" y="2514600"/>
            <a:chExt cx="1367542" cy="609600"/>
          </a:xfrm>
        </p:grpSpPr>
        <p:grpSp>
          <p:nvGrpSpPr>
            <p:cNvPr id="547" name="Group 546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555" name="Straight Connector 554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8" name="Rectangle 557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48" name="Straight Connector 547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Elbow Connector 553"/>
            <p:cNvCxnSpPr>
              <a:endCxn id="558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9" name="Group 558"/>
          <p:cNvGrpSpPr/>
          <p:nvPr/>
        </p:nvGrpSpPr>
        <p:grpSpPr>
          <a:xfrm>
            <a:off x="3276600" y="5105400"/>
            <a:ext cx="1367542" cy="609600"/>
            <a:chOff x="1676400" y="2514600"/>
            <a:chExt cx="1367542" cy="609600"/>
          </a:xfrm>
        </p:grpSpPr>
        <p:grpSp>
          <p:nvGrpSpPr>
            <p:cNvPr id="560" name="Group 559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568" name="Straight Connector 567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1" name="Rectangle 570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61" name="Straight Connector 560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Elbow Connector 566"/>
            <p:cNvCxnSpPr>
              <a:endCxn id="571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2" name="Group 571"/>
          <p:cNvGrpSpPr/>
          <p:nvPr/>
        </p:nvGrpSpPr>
        <p:grpSpPr>
          <a:xfrm>
            <a:off x="3276600" y="4419600"/>
            <a:ext cx="1367542" cy="609600"/>
            <a:chOff x="1676400" y="2514600"/>
            <a:chExt cx="1367542" cy="609600"/>
          </a:xfrm>
        </p:grpSpPr>
        <p:grpSp>
          <p:nvGrpSpPr>
            <p:cNvPr id="573" name="Group 572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581" name="Straight Connector 580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4" name="Rectangle 583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74" name="Straight Connector 573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Elbow Connector 579"/>
            <p:cNvCxnSpPr>
              <a:endCxn id="584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5" name="Group 584"/>
          <p:cNvGrpSpPr/>
          <p:nvPr/>
        </p:nvGrpSpPr>
        <p:grpSpPr>
          <a:xfrm>
            <a:off x="5517688" y="1447800"/>
            <a:ext cx="1264112" cy="4876800"/>
            <a:chOff x="2318248" y="1447800"/>
            <a:chExt cx="1264112" cy="4876800"/>
          </a:xfrm>
        </p:grpSpPr>
        <p:grpSp>
          <p:nvGrpSpPr>
            <p:cNvPr id="586" name="Group 585"/>
            <p:cNvGrpSpPr/>
            <p:nvPr/>
          </p:nvGrpSpPr>
          <p:grpSpPr>
            <a:xfrm>
              <a:off x="2318248" y="3124200"/>
              <a:ext cx="1264112" cy="1304405"/>
              <a:chOff x="2544232" y="2069757"/>
              <a:chExt cx="3467101" cy="3989172"/>
            </a:xfrm>
          </p:grpSpPr>
          <p:grpSp>
            <p:nvGrpSpPr>
              <p:cNvPr id="589" name="Group 588"/>
              <p:cNvGrpSpPr/>
              <p:nvPr/>
            </p:nvGrpSpPr>
            <p:grpSpPr>
              <a:xfrm>
                <a:off x="3039533" y="3479094"/>
                <a:ext cx="2971800" cy="1119011"/>
                <a:chOff x="2667000" y="3041650"/>
                <a:chExt cx="2057400" cy="774700"/>
              </a:xfrm>
            </p:grpSpPr>
            <p:grpSp>
              <p:nvGrpSpPr>
                <p:cNvPr id="595" name="Group 594"/>
                <p:cNvGrpSpPr/>
                <p:nvPr/>
              </p:nvGrpSpPr>
              <p:grpSpPr>
                <a:xfrm>
                  <a:off x="26670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601" name="Isosceles Triangle 600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Oval 601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6" name="Group 595"/>
                <p:cNvGrpSpPr/>
                <p:nvPr/>
              </p:nvGrpSpPr>
              <p:grpSpPr>
                <a:xfrm rot="10800000">
                  <a:off x="41148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599" name="Isosceles Triangle 598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Oval 599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97" name="Elbow Connector 596"/>
                <p:cNvCxnSpPr>
                  <a:stCxn id="599" idx="3"/>
                  <a:endCxn id="602" idx="0"/>
                </p:cNvCxnSpPr>
                <p:nvPr/>
              </p:nvCxnSpPr>
              <p:spPr>
                <a:xfrm rot="16200000" flipV="1">
                  <a:off x="3695700" y="2324100"/>
                  <a:ext cx="12700" cy="1447800"/>
                </a:xfrm>
                <a:prstGeom prst="bentConnector3">
                  <a:avLst>
                    <a:gd name="adj1" fmla="val 413513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Elbow Connector 597"/>
                <p:cNvCxnSpPr>
                  <a:stCxn id="600" idx="0"/>
                  <a:endCxn id="601" idx="3"/>
                </p:cNvCxnSpPr>
                <p:nvPr/>
              </p:nvCxnSpPr>
              <p:spPr>
                <a:xfrm rot="5400000">
                  <a:off x="3695700" y="3086100"/>
                  <a:ext cx="12700" cy="1447800"/>
                </a:xfrm>
                <a:prstGeom prst="bentConnector3">
                  <a:avLst>
                    <a:gd name="adj1" fmla="val 442702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0" name="Straight Connector 589"/>
              <p:cNvCxnSpPr>
                <a:endCxn id="601" idx="1"/>
              </p:cNvCxnSpPr>
              <p:nvPr/>
            </p:nvCxnSpPr>
            <p:spPr>
              <a:xfrm>
                <a:off x="2544232" y="4093633"/>
                <a:ext cx="715435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/>
              <p:cNvCxnSpPr/>
              <p:nvPr/>
            </p:nvCxnSpPr>
            <p:spPr>
              <a:xfrm>
                <a:off x="2544233" y="4093633"/>
                <a:ext cx="0" cy="93556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Elbow Connector 591"/>
              <p:cNvCxnSpPr>
                <a:endCxn id="599" idx="5"/>
              </p:cNvCxnSpPr>
              <p:nvPr/>
            </p:nvCxnSpPr>
            <p:spPr>
              <a:xfrm flipV="1">
                <a:off x="2544233" y="3983567"/>
                <a:ext cx="2806700" cy="1045633"/>
              </a:xfrm>
              <a:prstGeom prst="bentConnector3">
                <a:avLst>
                  <a:gd name="adj1" fmla="val 67170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/>
              <p:cNvCxnSpPr/>
              <p:nvPr/>
            </p:nvCxnSpPr>
            <p:spPr>
              <a:xfrm flipV="1">
                <a:off x="4525433" y="2069757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/>
              <p:cNvCxnSpPr/>
              <p:nvPr/>
            </p:nvCxnSpPr>
            <p:spPr>
              <a:xfrm flipV="1">
                <a:off x="4525433" y="5398529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7" name="Straight Connector 586"/>
            <p:cNvCxnSpPr/>
            <p:nvPr/>
          </p:nvCxnSpPr>
          <p:spPr>
            <a:xfrm flipV="1">
              <a:off x="3040598" y="1447800"/>
              <a:ext cx="0" cy="16764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flipV="1">
              <a:off x="3040598" y="4428606"/>
              <a:ext cx="0" cy="189599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3" name="Group 602"/>
          <p:cNvGrpSpPr/>
          <p:nvPr/>
        </p:nvGrpSpPr>
        <p:grpSpPr>
          <a:xfrm>
            <a:off x="4875840" y="2743200"/>
            <a:ext cx="1367542" cy="609600"/>
            <a:chOff x="1676400" y="2514600"/>
            <a:chExt cx="1367542" cy="609600"/>
          </a:xfrm>
        </p:grpSpPr>
        <p:grpSp>
          <p:nvGrpSpPr>
            <p:cNvPr id="604" name="Group 603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612" name="Straight Connector 611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" name="Rectangle 614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05" name="Straight Connector 604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Connector 607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Elbow Connector 610"/>
            <p:cNvCxnSpPr>
              <a:endCxn id="615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" name="Group 615"/>
          <p:cNvGrpSpPr/>
          <p:nvPr/>
        </p:nvGrpSpPr>
        <p:grpSpPr>
          <a:xfrm>
            <a:off x="4875840" y="2057400"/>
            <a:ext cx="1367542" cy="609600"/>
            <a:chOff x="1676400" y="2514600"/>
            <a:chExt cx="1367542" cy="609600"/>
          </a:xfrm>
        </p:grpSpPr>
        <p:grpSp>
          <p:nvGrpSpPr>
            <p:cNvPr id="617" name="Group 616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625" name="Straight Connector 624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8" name="Rectangle 627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18" name="Straight Connector 617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Connector 618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Connector 622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Elbow Connector 623"/>
            <p:cNvCxnSpPr>
              <a:endCxn id="628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9" name="Group 628"/>
          <p:cNvGrpSpPr/>
          <p:nvPr/>
        </p:nvGrpSpPr>
        <p:grpSpPr>
          <a:xfrm>
            <a:off x="4875840" y="1371600"/>
            <a:ext cx="1367542" cy="609600"/>
            <a:chOff x="1676400" y="2514600"/>
            <a:chExt cx="1367542" cy="609600"/>
          </a:xfrm>
        </p:grpSpPr>
        <p:grpSp>
          <p:nvGrpSpPr>
            <p:cNvPr id="630" name="Group 629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638" name="Straight Connector 637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Straight Connector 639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1" name="Rectangle 640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31" name="Straight Connector 630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Straight Connector 631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Elbow Connector 636"/>
            <p:cNvCxnSpPr>
              <a:endCxn id="641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2" name="Group 641"/>
          <p:cNvGrpSpPr/>
          <p:nvPr/>
        </p:nvGrpSpPr>
        <p:grpSpPr>
          <a:xfrm>
            <a:off x="4875840" y="5791200"/>
            <a:ext cx="1367542" cy="609600"/>
            <a:chOff x="1676400" y="2514600"/>
            <a:chExt cx="1367542" cy="609600"/>
          </a:xfrm>
        </p:grpSpPr>
        <p:grpSp>
          <p:nvGrpSpPr>
            <p:cNvPr id="643" name="Group 642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651" name="Straight Connector 650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4" name="Rectangle 653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44" name="Straight Connector 643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Connector 647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Elbow Connector 649"/>
            <p:cNvCxnSpPr>
              <a:endCxn id="654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" name="Group 654"/>
          <p:cNvGrpSpPr/>
          <p:nvPr/>
        </p:nvGrpSpPr>
        <p:grpSpPr>
          <a:xfrm>
            <a:off x="4875840" y="5105400"/>
            <a:ext cx="1367542" cy="609600"/>
            <a:chOff x="1676400" y="2514600"/>
            <a:chExt cx="1367542" cy="609600"/>
          </a:xfrm>
        </p:grpSpPr>
        <p:grpSp>
          <p:nvGrpSpPr>
            <p:cNvPr id="656" name="Group 655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664" name="Straight Connector 663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7" name="Rectangle 666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57" name="Straight Connector 656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Connector 657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Straight Connector 658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Straight Connector 659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Connector 660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Straight Connector 661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Elbow Connector 662"/>
            <p:cNvCxnSpPr>
              <a:endCxn id="667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8" name="Group 667"/>
          <p:cNvGrpSpPr/>
          <p:nvPr/>
        </p:nvGrpSpPr>
        <p:grpSpPr>
          <a:xfrm>
            <a:off x="4875840" y="4419600"/>
            <a:ext cx="1367542" cy="609600"/>
            <a:chOff x="1676400" y="2514600"/>
            <a:chExt cx="1367542" cy="609600"/>
          </a:xfrm>
        </p:grpSpPr>
        <p:grpSp>
          <p:nvGrpSpPr>
            <p:cNvPr id="669" name="Group 668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677" name="Straight Connector 676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Straight Connector 677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Straight Connector 678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0" name="Rectangle 679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70" name="Straight Connector 669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Connector 670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Elbow Connector 675"/>
            <p:cNvCxnSpPr>
              <a:endCxn id="680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1" name="Group 680"/>
          <p:cNvGrpSpPr/>
          <p:nvPr/>
        </p:nvGrpSpPr>
        <p:grpSpPr>
          <a:xfrm>
            <a:off x="7117888" y="1447800"/>
            <a:ext cx="1264112" cy="4876800"/>
            <a:chOff x="2318248" y="1447800"/>
            <a:chExt cx="1264112" cy="4876800"/>
          </a:xfrm>
        </p:grpSpPr>
        <p:grpSp>
          <p:nvGrpSpPr>
            <p:cNvPr id="682" name="Group 681"/>
            <p:cNvGrpSpPr/>
            <p:nvPr/>
          </p:nvGrpSpPr>
          <p:grpSpPr>
            <a:xfrm>
              <a:off x="2318248" y="3124200"/>
              <a:ext cx="1264112" cy="1304405"/>
              <a:chOff x="2544232" y="2069757"/>
              <a:chExt cx="3467101" cy="3989172"/>
            </a:xfrm>
          </p:grpSpPr>
          <p:grpSp>
            <p:nvGrpSpPr>
              <p:cNvPr id="685" name="Group 684"/>
              <p:cNvGrpSpPr/>
              <p:nvPr/>
            </p:nvGrpSpPr>
            <p:grpSpPr>
              <a:xfrm>
                <a:off x="3039533" y="3479094"/>
                <a:ext cx="2971800" cy="1119011"/>
                <a:chOff x="2667000" y="3041650"/>
                <a:chExt cx="2057400" cy="774700"/>
              </a:xfrm>
            </p:grpSpPr>
            <p:grpSp>
              <p:nvGrpSpPr>
                <p:cNvPr id="691" name="Group 690"/>
                <p:cNvGrpSpPr/>
                <p:nvPr/>
              </p:nvGrpSpPr>
              <p:grpSpPr>
                <a:xfrm>
                  <a:off x="26670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697" name="Isosceles Triangle 696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Oval 697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2" name="Group 691"/>
                <p:cNvGrpSpPr/>
                <p:nvPr/>
              </p:nvGrpSpPr>
              <p:grpSpPr>
                <a:xfrm rot="10800000">
                  <a:off x="4114800" y="3048000"/>
                  <a:ext cx="609600" cy="762000"/>
                  <a:chOff x="2819400" y="3048000"/>
                  <a:chExt cx="609600" cy="762000"/>
                </a:xfrm>
              </p:grpSpPr>
              <p:sp>
                <p:nvSpPr>
                  <p:cNvPr id="695" name="Isosceles Triangle 694"/>
                  <p:cNvSpPr/>
                  <p:nvPr/>
                </p:nvSpPr>
                <p:spPr>
                  <a:xfrm>
                    <a:off x="2819400" y="3124200"/>
                    <a:ext cx="609600" cy="685800"/>
                  </a:xfrm>
                  <a:prstGeom prst="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Oval 695"/>
                  <p:cNvSpPr/>
                  <p:nvPr/>
                </p:nvSpPr>
                <p:spPr>
                  <a:xfrm>
                    <a:off x="3048000" y="3048000"/>
                    <a:ext cx="152400" cy="15240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317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693" name="Elbow Connector 692"/>
                <p:cNvCxnSpPr>
                  <a:stCxn id="695" idx="3"/>
                  <a:endCxn id="698" idx="0"/>
                </p:cNvCxnSpPr>
                <p:nvPr/>
              </p:nvCxnSpPr>
              <p:spPr>
                <a:xfrm rot="16200000" flipV="1">
                  <a:off x="3695700" y="2324100"/>
                  <a:ext cx="12700" cy="1447800"/>
                </a:xfrm>
                <a:prstGeom prst="bentConnector3">
                  <a:avLst>
                    <a:gd name="adj1" fmla="val 413513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Elbow Connector 693"/>
                <p:cNvCxnSpPr>
                  <a:stCxn id="696" idx="0"/>
                  <a:endCxn id="697" idx="3"/>
                </p:cNvCxnSpPr>
                <p:nvPr/>
              </p:nvCxnSpPr>
              <p:spPr>
                <a:xfrm rot="5400000">
                  <a:off x="3695700" y="3086100"/>
                  <a:ext cx="12700" cy="1447800"/>
                </a:xfrm>
                <a:prstGeom prst="bentConnector3">
                  <a:avLst>
                    <a:gd name="adj1" fmla="val 4427024"/>
                  </a:avLst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6" name="Straight Connector 685"/>
              <p:cNvCxnSpPr>
                <a:endCxn id="697" idx="1"/>
              </p:cNvCxnSpPr>
              <p:nvPr/>
            </p:nvCxnSpPr>
            <p:spPr>
              <a:xfrm>
                <a:off x="2544232" y="4093633"/>
                <a:ext cx="715435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/>
              <p:cNvCxnSpPr/>
              <p:nvPr/>
            </p:nvCxnSpPr>
            <p:spPr>
              <a:xfrm>
                <a:off x="2544233" y="4093633"/>
                <a:ext cx="0" cy="935567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Elbow Connector 687"/>
              <p:cNvCxnSpPr>
                <a:endCxn id="695" idx="5"/>
              </p:cNvCxnSpPr>
              <p:nvPr/>
            </p:nvCxnSpPr>
            <p:spPr>
              <a:xfrm flipV="1">
                <a:off x="2544233" y="3983567"/>
                <a:ext cx="2806700" cy="1045633"/>
              </a:xfrm>
              <a:prstGeom prst="bentConnector3">
                <a:avLst>
                  <a:gd name="adj1" fmla="val 67170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/>
              <p:cNvCxnSpPr/>
              <p:nvPr/>
            </p:nvCxnSpPr>
            <p:spPr>
              <a:xfrm flipV="1">
                <a:off x="4525433" y="2069757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/>
              <p:cNvCxnSpPr/>
              <p:nvPr/>
            </p:nvCxnSpPr>
            <p:spPr>
              <a:xfrm flipV="1">
                <a:off x="4525433" y="5398529"/>
                <a:ext cx="0" cy="66040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3" name="Straight Connector 682"/>
            <p:cNvCxnSpPr/>
            <p:nvPr/>
          </p:nvCxnSpPr>
          <p:spPr>
            <a:xfrm flipV="1">
              <a:off x="3040598" y="1447800"/>
              <a:ext cx="0" cy="167640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flipV="1">
              <a:off x="3040598" y="4428606"/>
              <a:ext cx="0" cy="189599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9" name="Group 698"/>
          <p:cNvGrpSpPr/>
          <p:nvPr/>
        </p:nvGrpSpPr>
        <p:grpSpPr>
          <a:xfrm>
            <a:off x="6476040" y="2743200"/>
            <a:ext cx="1367542" cy="609600"/>
            <a:chOff x="1676400" y="2514600"/>
            <a:chExt cx="1367542" cy="609600"/>
          </a:xfrm>
        </p:grpSpPr>
        <p:grpSp>
          <p:nvGrpSpPr>
            <p:cNvPr id="700" name="Group 699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708" name="Straight Connector 707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Straight Connector 708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1" name="Rectangle 710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01" name="Straight Connector 700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Connector 702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Straight Connector 705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Elbow Connector 706"/>
            <p:cNvCxnSpPr>
              <a:endCxn id="711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2" name="Group 711"/>
          <p:cNvGrpSpPr/>
          <p:nvPr/>
        </p:nvGrpSpPr>
        <p:grpSpPr>
          <a:xfrm>
            <a:off x="6476040" y="2057400"/>
            <a:ext cx="1367542" cy="609600"/>
            <a:chOff x="1676400" y="2514600"/>
            <a:chExt cx="1367542" cy="609600"/>
          </a:xfrm>
        </p:grpSpPr>
        <p:grpSp>
          <p:nvGrpSpPr>
            <p:cNvPr id="713" name="Group 712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721" name="Straight Connector 720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4" name="Rectangle 723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14" name="Straight Connector 713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Elbow Connector 719"/>
            <p:cNvCxnSpPr>
              <a:endCxn id="724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5" name="Group 724"/>
          <p:cNvGrpSpPr/>
          <p:nvPr/>
        </p:nvGrpSpPr>
        <p:grpSpPr>
          <a:xfrm>
            <a:off x="6476040" y="1371600"/>
            <a:ext cx="1367542" cy="609600"/>
            <a:chOff x="1676400" y="2514600"/>
            <a:chExt cx="1367542" cy="609600"/>
          </a:xfrm>
        </p:grpSpPr>
        <p:grpSp>
          <p:nvGrpSpPr>
            <p:cNvPr id="726" name="Group 725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734" name="Straight Connector 733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Straight Connector 734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" name="Rectangle 736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27" name="Straight Connector 726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Elbow Connector 732"/>
            <p:cNvCxnSpPr>
              <a:endCxn id="737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8" name="Group 737"/>
          <p:cNvGrpSpPr/>
          <p:nvPr/>
        </p:nvGrpSpPr>
        <p:grpSpPr>
          <a:xfrm>
            <a:off x="6476040" y="5791200"/>
            <a:ext cx="1367542" cy="609600"/>
            <a:chOff x="1676400" y="2514600"/>
            <a:chExt cx="1367542" cy="609600"/>
          </a:xfrm>
        </p:grpSpPr>
        <p:grpSp>
          <p:nvGrpSpPr>
            <p:cNvPr id="739" name="Group 738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747" name="Straight Connector 746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0" name="Rectangle 749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40" name="Straight Connector 739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Elbow Connector 745"/>
            <p:cNvCxnSpPr>
              <a:endCxn id="750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1" name="Group 750"/>
          <p:cNvGrpSpPr/>
          <p:nvPr/>
        </p:nvGrpSpPr>
        <p:grpSpPr>
          <a:xfrm>
            <a:off x="6476040" y="5105400"/>
            <a:ext cx="1367542" cy="609600"/>
            <a:chOff x="1676400" y="2514600"/>
            <a:chExt cx="1367542" cy="609600"/>
          </a:xfrm>
        </p:grpSpPr>
        <p:grpSp>
          <p:nvGrpSpPr>
            <p:cNvPr id="752" name="Group 751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760" name="Straight Connector 759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Straight Connector 760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Straight Connector 761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3" name="Rectangle 762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3" name="Straight Connector 752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4" name="Straight Connector 753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Straight Connector 754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6" name="Straight Connector 755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7" name="Straight Connector 756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Connector 757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Elbow Connector 758"/>
            <p:cNvCxnSpPr>
              <a:endCxn id="763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4" name="Group 763"/>
          <p:cNvGrpSpPr/>
          <p:nvPr/>
        </p:nvGrpSpPr>
        <p:grpSpPr>
          <a:xfrm>
            <a:off x="6476040" y="4419600"/>
            <a:ext cx="1367542" cy="609600"/>
            <a:chOff x="1676400" y="2514600"/>
            <a:chExt cx="1367542" cy="609600"/>
          </a:xfrm>
        </p:grpSpPr>
        <p:grpSp>
          <p:nvGrpSpPr>
            <p:cNvPr id="765" name="Group 764"/>
            <p:cNvGrpSpPr/>
            <p:nvPr/>
          </p:nvGrpSpPr>
          <p:grpSpPr>
            <a:xfrm>
              <a:off x="1676400" y="2743200"/>
              <a:ext cx="699172" cy="381000"/>
              <a:chOff x="1425609" y="2590800"/>
              <a:chExt cx="1546191" cy="842565"/>
            </a:xfrm>
          </p:grpSpPr>
          <p:cxnSp>
            <p:nvCxnSpPr>
              <p:cNvPr id="773" name="Straight Connector 772"/>
              <p:cNvCxnSpPr/>
              <p:nvPr/>
            </p:nvCxnSpPr>
            <p:spPr>
              <a:xfrm>
                <a:off x="2051222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/>
              <p:cNvCxnSpPr/>
              <p:nvPr/>
            </p:nvCxnSpPr>
            <p:spPr>
              <a:xfrm>
                <a:off x="2438400" y="2590800"/>
                <a:ext cx="0" cy="6858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/>
              <p:nvPr/>
            </p:nvCxnSpPr>
            <p:spPr>
              <a:xfrm>
                <a:off x="2438400" y="2933700"/>
                <a:ext cx="5334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6" name="Rectangle 775"/>
              <p:cNvSpPr/>
              <p:nvPr/>
            </p:nvSpPr>
            <p:spPr>
              <a:xfrm>
                <a:off x="1425609" y="3319066"/>
                <a:ext cx="125730" cy="114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66" name="Straight Connector 765"/>
            <p:cNvCxnSpPr/>
            <p:nvPr/>
          </p:nvCxnSpPr>
          <p:spPr>
            <a:xfrm>
              <a:off x="2699489" y="2898256"/>
              <a:ext cx="34445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Connector 766"/>
            <p:cNvCxnSpPr/>
            <p:nvPr/>
          </p:nvCxnSpPr>
          <p:spPr>
            <a:xfrm flipV="1">
              <a:off x="2375572" y="2745855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Connector 767"/>
            <p:cNvCxnSpPr/>
            <p:nvPr/>
          </p:nvCxnSpPr>
          <p:spPr>
            <a:xfrm flipV="1">
              <a:off x="2710542" y="2743200"/>
              <a:ext cx="0" cy="16333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Connector 768"/>
            <p:cNvCxnSpPr/>
            <p:nvPr/>
          </p:nvCxnSpPr>
          <p:spPr>
            <a:xfrm>
              <a:off x="2375572" y="2743200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0" name="Straight Connector 769"/>
            <p:cNvCxnSpPr/>
            <p:nvPr/>
          </p:nvCxnSpPr>
          <p:spPr>
            <a:xfrm>
              <a:off x="2373086" y="2688772"/>
              <a:ext cx="33497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1" name="Straight Connector 770"/>
            <p:cNvCxnSpPr/>
            <p:nvPr/>
          </p:nvCxnSpPr>
          <p:spPr>
            <a:xfrm flipV="1">
              <a:off x="2540571" y="2514600"/>
              <a:ext cx="0" cy="1741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Elbow Connector 771"/>
            <p:cNvCxnSpPr>
              <a:endCxn id="776" idx="0"/>
            </p:cNvCxnSpPr>
            <p:nvPr/>
          </p:nvCxnSpPr>
          <p:spPr>
            <a:xfrm rot="10800000" flipV="1">
              <a:off x="1704828" y="2898255"/>
              <a:ext cx="254469" cy="174259"/>
            </a:xfrm>
            <a:prstGeom prst="bentConnector2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7" name="Rounded Rectangle 776"/>
          <p:cNvSpPr/>
          <p:nvPr/>
        </p:nvSpPr>
        <p:spPr>
          <a:xfrm>
            <a:off x="609600" y="1219200"/>
            <a:ext cx="685800" cy="504278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Row Decoder</a:t>
            </a:r>
          </a:p>
        </p:txBody>
      </p:sp>
      <p:cxnSp>
        <p:nvCxnSpPr>
          <p:cNvPr id="778" name="Straight Connector 777"/>
          <p:cNvCxnSpPr/>
          <p:nvPr/>
        </p:nvCxnSpPr>
        <p:spPr>
          <a:xfrm flipH="1">
            <a:off x="1295400" y="3505200"/>
            <a:ext cx="6363071" cy="0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0" name="Straight Connector 779"/>
          <p:cNvCxnSpPr/>
          <p:nvPr/>
        </p:nvCxnSpPr>
        <p:spPr>
          <a:xfrm flipV="1">
            <a:off x="2318248" y="3505200"/>
            <a:ext cx="0" cy="280780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2" name="Straight Connector 781"/>
          <p:cNvCxnSpPr/>
          <p:nvPr/>
        </p:nvCxnSpPr>
        <p:spPr>
          <a:xfrm flipV="1">
            <a:off x="3918448" y="3505200"/>
            <a:ext cx="0" cy="280780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4" name="Straight Connector 783"/>
          <p:cNvCxnSpPr/>
          <p:nvPr/>
        </p:nvCxnSpPr>
        <p:spPr>
          <a:xfrm flipV="1">
            <a:off x="5517688" y="3505200"/>
            <a:ext cx="0" cy="280779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/>
          <p:cNvCxnSpPr/>
          <p:nvPr/>
        </p:nvCxnSpPr>
        <p:spPr>
          <a:xfrm flipV="1">
            <a:off x="7117888" y="3505200"/>
            <a:ext cx="0" cy="280780"/>
          </a:xfrm>
          <a:prstGeom prst="line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" name="Rounded Rectangle 787"/>
          <p:cNvSpPr/>
          <p:nvPr/>
        </p:nvSpPr>
        <p:spPr>
          <a:xfrm>
            <a:off x="1371600" y="1219200"/>
            <a:ext cx="7086600" cy="2012971"/>
          </a:xfrm>
          <a:prstGeom prst="roundRect">
            <a:avLst/>
          </a:prstGeom>
          <a:solidFill>
            <a:srgbClr val="2639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 Array</a:t>
            </a:r>
          </a:p>
        </p:txBody>
      </p:sp>
      <p:sp>
        <p:nvSpPr>
          <p:cNvPr id="789" name="Rounded Rectangle 788"/>
          <p:cNvSpPr/>
          <p:nvPr/>
        </p:nvSpPr>
        <p:spPr>
          <a:xfrm>
            <a:off x="1371600" y="4343400"/>
            <a:ext cx="7086600" cy="2057400"/>
          </a:xfrm>
          <a:prstGeom prst="roundRect">
            <a:avLst/>
          </a:prstGeom>
          <a:solidFill>
            <a:srgbClr val="26393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 Array</a:t>
            </a:r>
          </a:p>
        </p:txBody>
      </p:sp>
      <p:sp>
        <p:nvSpPr>
          <p:cNvPr id="787" name="Rounded Rectangle 786"/>
          <p:cNvSpPr/>
          <p:nvPr/>
        </p:nvSpPr>
        <p:spPr>
          <a:xfrm>
            <a:off x="1371600" y="3355652"/>
            <a:ext cx="7086600" cy="911548"/>
          </a:xfrm>
          <a:prstGeom prst="round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Array of Sense Amplifiers (Row Buffer) 8Kb</a:t>
            </a:r>
          </a:p>
        </p:txBody>
      </p:sp>
    </p:spTree>
    <p:extLst>
      <p:ext uri="{BB962C8B-B14F-4D97-AF65-F5344CB8AC3E}">
        <p14:creationId xmlns:p14="http://schemas.microsoft.com/office/powerpoint/2010/main" val="326819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" grpId="0" animBg="1"/>
      <p:bldP spid="788" grpId="0" animBg="1"/>
      <p:bldP spid="789" grpId="0" animBg="1"/>
      <p:bldP spid="787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5105400" y="5572818"/>
            <a:ext cx="0" cy="3980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1200" y="5562600"/>
            <a:ext cx="0" cy="6118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05200" y="1447800"/>
            <a:ext cx="3429000" cy="1675096"/>
            <a:chOff x="609600" y="1187429"/>
            <a:chExt cx="7848600" cy="5074556"/>
          </a:xfrm>
        </p:grpSpPr>
        <p:sp>
          <p:nvSpPr>
            <p:cNvPr id="5" name="Rounded Rectangle 4"/>
            <p:cNvSpPr/>
            <p:nvPr/>
          </p:nvSpPr>
          <p:spPr>
            <a:xfrm>
              <a:off x="609600" y="1219200"/>
              <a:ext cx="685800" cy="50427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Row Decoder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71600" y="3301116"/>
              <a:ext cx="7086600" cy="911548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Array of Sense Amplifiers (8Kb)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71600" y="1187429"/>
              <a:ext cx="7086600" cy="2012971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 Array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71601" y="4360717"/>
              <a:ext cx="7086599" cy="1870365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 Array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05200" y="3200400"/>
            <a:ext cx="3429000" cy="1675096"/>
            <a:chOff x="609600" y="1187429"/>
            <a:chExt cx="7848600" cy="5074556"/>
          </a:xfrm>
        </p:grpSpPr>
        <p:sp>
          <p:nvSpPr>
            <p:cNvPr id="11" name="Rounded Rectangle 10"/>
            <p:cNvSpPr/>
            <p:nvPr/>
          </p:nvSpPr>
          <p:spPr>
            <a:xfrm>
              <a:off x="609600" y="1219200"/>
              <a:ext cx="685800" cy="50427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Row Decoder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371600" y="3301116"/>
              <a:ext cx="7086600" cy="911548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Array of Sense Amplifiers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371600" y="1187429"/>
              <a:ext cx="7086600" cy="2012971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 Array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71601" y="4360717"/>
              <a:ext cx="7086599" cy="1870365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 Array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838113" y="4972365"/>
            <a:ext cx="3096087" cy="609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I/O (64b)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71800" y="1458288"/>
            <a:ext cx="0" cy="451256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1"/>
          </p:cNvCxnSpPr>
          <p:nvPr/>
        </p:nvCxnSpPr>
        <p:spPr>
          <a:xfrm flipH="1">
            <a:off x="2971800" y="2290592"/>
            <a:ext cx="5334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1"/>
          </p:cNvCxnSpPr>
          <p:nvPr/>
        </p:nvCxnSpPr>
        <p:spPr>
          <a:xfrm flipH="1">
            <a:off x="2971800" y="4043192"/>
            <a:ext cx="533400" cy="537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1961240" y="2995349"/>
            <a:ext cx="134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Address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633988" y="5970850"/>
            <a:ext cx="2471412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29000" y="5943600"/>
            <a:ext cx="134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Address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67400" y="5715000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9287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29" grpId="0"/>
      <p:bldP spid="3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5202" y="2252101"/>
            <a:ext cx="3793258" cy="3158955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2912353" y="1956902"/>
            <a:ext cx="3158953" cy="3758097"/>
            <a:chOff x="3581401" y="3581400"/>
            <a:chExt cx="2332080" cy="2774394"/>
          </a:xfrm>
        </p:grpSpPr>
        <p:grpSp>
          <p:nvGrpSpPr>
            <p:cNvPr id="54" name="Group 53"/>
            <p:cNvGrpSpPr/>
            <p:nvPr/>
          </p:nvGrpSpPr>
          <p:grpSpPr>
            <a:xfrm>
              <a:off x="4800600" y="3581401"/>
              <a:ext cx="1112881" cy="2774393"/>
              <a:chOff x="4800600" y="3581401"/>
              <a:chExt cx="1112881" cy="2774393"/>
            </a:xfrm>
          </p:grpSpPr>
          <p:grpSp>
            <p:nvGrpSpPr>
              <p:cNvPr id="6" name="Group 5"/>
              <p:cNvGrpSpPr/>
              <p:nvPr/>
            </p:nvGrpSpPr>
            <p:grpSpPr>
              <a:xfrm rot="5400000">
                <a:off x="5042808" y="4082328"/>
                <a:ext cx="642573" cy="1098773"/>
                <a:chOff x="3505200" y="1447800"/>
                <a:chExt cx="3429000" cy="4134165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16" name="Rounded Rectangle 15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17" name="Rounded Rectangle 16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10" name="Rounded Rectangle 9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12" name="Rounded Rectangle 11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13" name="Rounded Rectangle 12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9" name="Rounded Rectangle 8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 rot="5400000" flipH="1">
                <a:off x="5023573" y="3358428"/>
                <a:ext cx="652828" cy="1098773"/>
                <a:chOff x="3505200" y="1447800"/>
                <a:chExt cx="3429000" cy="4134165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26" name="Rounded Rectangle 25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27" name="Rounded Rectangle 26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22" name="Rounded Rectangle 21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24" name="Rounded Rectangle 23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21" name="Rounded Rectangle 20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 rot="5400000">
                <a:off x="5042808" y="5485121"/>
                <a:ext cx="642573" cy="1098773"/>
                <a:chOff x="3505200" y="1447800"/>
                <a:chExt cx="3429000" cy="4134165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34" name="Rounded Rectangle 33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35" name="Rounded Rectangle 34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36" name="Rounded Rectangle 35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33" name="Rounded Rectangle 32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 rot="5400000" flipH="1">
                <a:off x="5023573" y="4761221"/>
                <a:ext cx="652828" cy="1098773"/>
                <a:chOff x="3505200" y="1447800"/>
                <a:chExt cx="3429000" cy="4134165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50" name="Rounded Rectangle 49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51" name="Rounded Rectangle 50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52" name="Rounded Rectangle 51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53" name="Rounded Rectangle 52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46" name="Rounded Rectangle 45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47" name="Rounded Rectangle 46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48" name="Rounded Rectangle 47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49" name="Rounded Rectangle 48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45" name="Rounded Rectangle 44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 rot="10800000">
              <a:off x="3581401" y="3581400"/>
              <a:ext cx="1112881" cy="2774393"/>
              <a:chOff x="4800600" y="3581401"/>
              <a:chExt cx="1112881" cy="2774393"/>
            </a:xfrm>
          </p:grpSpPr>
          <p:grpSp>
            <p:nvGrpSpPr>
              <p:cNvPr id="56" name="Group 55"/>
              <p:cNvGrpSpPr/>
              <p:nvPr/>
            </p:nvGrpSpPr>
            <p:grpSpPr>
              <a:xfrm rot="5400000">
                <a:off x="5042808" y="4082328"/>
                <a:ext cx="642573" cy="1098773"/>
                <a:chOff x="3505200" y="1447800"/>
                <a:chExt cx="3429000" cy="4134165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100" name="Rounded Rectangle 99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101" name="Rounded Rectangle 100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102" name="Rounded Rectangle 101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103" name="Rounded Rectangle 102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96" name="Rounded Rectangle 95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97" name="Rounded Rectangle 96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98" name="Rounded Rectangle 97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99" name="Rounded Rectangle 98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95" name="Rounded Rectangle 94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 rot="5400000" flipH="1">
                <a:off x="5023573" y="3358428"/>
                <a:ext cx="652828" cy="1098773"/>
                <a:chOff x="3505200" y="1447800"/>
                <a:chExt cx="3429000" cy="4134165"/>
              </a:xfrm>
            </p:grpSpPr>
            <p:grpSp>
              <p:nvGrpSpPr>
                <p:cNvPr id="82" name="Group 81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89" name="Rounded Rectangle 88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90" name="Rounded Rectangle 89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91" name="Rounded Rectangle 90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92" name="Rounded Rectangle 91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85" name="Rounded Rectangle 84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86" name="Rounded Rectangle 85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87" name="Rounded Rectangle 86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88" name="Rounded Rectangle 87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84" name="Rounded Rectangle 83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 rot="5400000">
                <a:off x="5042808" y="5485121"/>
                <a:ext cx="642573" cy="1098773"/>
                <a:chOff x="3505200" y="1447800"/>
                <a:chExt cx="3429000" cy="4134165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78" name="Rounded Rectangle 77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79" name="Rounded Rectangle 78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80" name="Rounded Rectangle 79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81" name="Rounded Rectangle 80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75" name="Rounded Rectangle 74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76" name="Rounded Rectangle 75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73" name="Rounded Rectangle 72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 rot="5400000" flipH="1">
                <a:off x="5023573" y="4761221"/>
                <a:ext cx="652828" cy="1098773"/>
                <a:chOff x="3505200" y="1447800"/>
                <a:chExt cx="3429000" cy="4134165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3505200" y="14478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67" name="Rounded Rectangle 66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68" name="Rounded Rectangle 67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69" name="Rounded Rectangle 68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70" name="Rounded Rectangle 69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3505200" y="3200400"/>
                  <a:ext cx="3429000" cy="1675096"/>
                  <a:chOff x="609600" y="1187429"/>
                  <a:chExt cx="7848600" cy="5074556"/>
                </a:xfrm>
              </p:grpSpPr>
              <p:sp>
                <p:nvSpPr>
                  <p:cNvPr id="63" name="Rounded Rectangle 62"/>
                  <p:cNvSpPr/>
                  <p:nvPr/>
                </p:nvSpPr>
                <p:spPr>
                  <a:xfrm>
                    <a:off x="609600" y="1219200"/>
                    <a:ext cx="685800" cy="5042785"/>
                  </a:xfrm>
                  <a:prstGeom prst="round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Row Decoder</a:t>
                    </a:r>
                  </a:p>
                </p:txBody>
              </p:sp>
              <p:sp>
                <p:nvSpPr>
                  <p:cNvPr id="64" name="Rounded Rectangle 63"/>
                  <p:cNvSpPr/>
                  <p:nvPr/>
                </p:nvSpPr>
                <p:spPr>
                  <a:xfrm>
                    <a:off x="1371600" y="3301116"/>
                    <a:ext cx="7086600" cy="911548"/>
                  </a:xfrm>
                  <a:prstGeom prst="roundRect">
                    <a:avLst/>
                  </a:prstGeom>
                  <a:solidFill>
                    <a:schemeClr val="accent2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Array of Sense Amplifiers</a:t>
                    </a:r>
                  </a:p>
                </p:txBody>
              </p:sp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1371600" y="1187429"/>
                    <a:ext cx="7086600" cy="2012971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  <p:sp>
                <p:nvSpPr>
                  <p:cNvPr id="66" name="Rounded Rectangle 65"/>
                  <p:cNvSpPr/>
                  <p:nvPr/>
                </p:nvSpPr>
                <p:spPr>
                  <a:xfrm>
                    <a:off x="1371601" y="4360717"/>
                    <a:ext cx="7086599" cy="1870365"/>
                  </a:xfrm>
                  <a:prstGeom prst="roundRect">
                    <a:avLst/>
                  </a:prstGeom>
                  <a:solidFill>
                    <a:srgbClr val="26393D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Cell Array</a:t>
                    </a:r>
                  </a:p>
                </p:txBody>
              </p:sp>
            </p:grpSp>
            <p:sp>
              <p:nvSpPr>
                <p:cNvPr id="62" name="Rounded Rectangle 61"/>
                <p:cNvSpPr/>
                <p:nvPr/>
              </p:nvSpPr>
              <p:spPr>
                <a:xfrm>
                  <a:off x="3838113" y="4972365"/>
                  <a:ext cx="3096087" cy="609600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Bank I/O</a:t>
                  </a:r>
                </a:p>
              </p:txBody>
            </p:sp>
          </p:grpSp>
        </p:grpSp>
      </p:grpSp>
      <p:cxnSp>
        <p:nvCxnSpPr>
          <p:cNvPr id="106" name="Straight Connector 105"/>
          <p:cNvCxnSpPr>
            <a:stCxn id="5" idx="3"/>
            <a:endCxn id="5" idx="1"/>
          </p:cNvCxnSpPr>
          <p:nvPr/>
        </p:nvCxnSpPr>
        <p:spPr>
          <a:xfrm>
            <a:off x="4491831" y="1934949"/>
            <a:ext cx="1" cy="3793259"/>
          </a:xfrm>
          <a:prstGeom prst="line">
            <a:avLst/>
          </a:prstGeom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59065" y="1295400"/>
            <a:ext cx="3455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Shared internal bus</a:t>
            </a:r>
          </a:p>
        </p:txBody>
      </p:sp>
      <p:cxnSp>
        <p:nvCxnSpPr>
          <p:cNvPr id="109" name="Curved Connector 108"/>
          <p:cNvCxnSpPr>
            <a:stCxn id="107" idx="3"/>
            <a:endCxn id="5" idx="3"/>
          </p:cNvCxnSpPr>
          <p:nvPr/>
        </p:nvCxnSpPr>
        <p:spPr>
          <a:xfrm>
            <a:off x="3714691" y="1557010"/>
            <a:ext cx="777140" cy="377939"/>
          </a:xfrm>
          <a:prstGeom prst="curved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0" y="5943600"/>
            <a:ext cx="403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Memory channel - 8bits</a:t>
            </a:r>
          </a:p>
        </p:txBody>
      </p:sp>
      <p:cxnSp>
        <p:nvCxnSpPr>
          <p:cNvPr id="112" name="Elbow Connector 111"/>
          <p:cNvCxnSpPr>
            <a:stCxn id="5" idx="1"/>
            <a:endCxn id="110" idx="3"/>
          </p:cNvCxnSpPr>
          <p:nvPr/>
        </p:nvCxnSpPr>
        <p:spPr>
          <a:xfrm rot="5400000">
            <a:off x="4038586" y="5721186"/>
            <a:ext cx="446225" cy="460269"/>
          </a:xfrm>
          <a:prstGeom prst="bent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4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0CCC6F-3220-49CD-89DB-71B165F2F9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776212" y="5572818"/>
            <a:ext cx="0" cy="3980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62012" y="5562600"/>
            <a:ext cx="0" cy="61183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176012" y="1447800"/>
            <a:ext cx="3429000" cy="1675096"/>
            <a:chOff x="609600" y="1187429"/>
            <a:chExt cx="7848600" cy="5074556"/>
          </a:xfrm>
        </p:grpSpPr>
        <p:sp>
          <p:nvSpPr>
            <p:cNvPr id="8" name="Rounded Rectangle 7"/>
            <p:cNvSpPr/>
            <p:nvPr/>
          </p:nvSpPr>
          <p:spPr>
            <a:xfrm>
              <a:off x="609600" y="1219200"/>
              <a:ext cx="685800" cy="50427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Row Decoder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71600" y="3301116"/>
              <a:ext cx="7086600" cy="911548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371600" y="1187429"/>
              <a:ext cx="7086600" cy="2012971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71601" y="4360717"/>
              <a:ext cx="7086599" cy="1870365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76012" y="3200400"/>
            <a:ext cx="3429000" cy="1675096"/>
            <a:chOff x="609600" y="1187429"/>
            <a:chExt cx="7848600" cy="5074556"/>
          </a:xfrm>
        </p:grpSpPr>
        <p:sp>
          <p:nvSpPr>
            <p:cNvPr id="13" name="Rounded Rectangle 12"/>
            <p:cNvSpPr/>
            <p:nvPr/>
          </p:nvSpPr>
          <p:spPr>
            <a:xfrm>
              <a:off x="609600" y="1219200"/>
              <a:ext cx="685800" cy="50427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Row Decoder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71600" y="3301116"/>
              <a:ext cx="7086600" cy="911548"/>
            </a:xfrm>
            <a:prstGeom prst="round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Array of Sense Amplifiers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371600" y="1187429"/>
              <a:ext cx="7086600" cy="2012971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 Array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371601" y="4360717"/>
              <a:ext cx="7086599" cy="1870365"/>
            </a:xfrm>
            <a:prstGeom prst="roundRect">
              <a:avLst/>
            </a:prstGeom>
            <a:solidFill>
              <a:srgbClr val="26393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 Array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1508925" y="4972365"/>
            <a:ext cx="3096087" cy="609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I/O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42612" y="1458288"/>
            <a:ext cx="0" cy="451256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1"/>
          </p:cNvCxnSpPr>
          <p:nvPr/>
        </p:nvCxnSpPr>
        <p:spPr>
          <a:xfrm flipH="1">
            <a:off x="642612" y="2290592"/>
            <a:ext cx="5334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1"/>
          </p:cNvCxnSpPr>
          <p:nvPr/>
        </p:nvCxnSpPr>
        <p:spPr>
          <a:xfrm flipH="1">
            <a:off x="642612" y="4043192"/>
            <a:ext cx="533400" cy="537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5970850"/>
            <a:ext cx="2471412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38212" y="5715000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Data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08925" y="1676400"/>
            <a:ext cx="3096087" cy="10363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00644" y="1676400"/>
            <a:ext cx="280756" cy="10363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29200" y="1600200"/>
            <a:ext cx="449155" cy="4491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029199" y="3076619"/>
            <a:ext cx="449155" cy="4491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6622" y="1563167"/>
            <a:ext cx="2423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consolata" pitchFamily="49" charset="0"/>
                <a:ea typeface=""/>
                <a:cs typeface="+mn-cs"/>
              </a:rPr>
              <a:t>ACTIVATE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 Row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66622" y="3039586"/>
            <a:ext cx="337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consolata" pitchFamily="49" charset="0"/>
                <a:ea typeface=""/>
                <a:cs typeface="+mn-cs"/>
              </a:rPr>
              <a:t>READ/WRITE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 Column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consolata" pitchFamily="49" charset="0"/>
              <a:ea typeface="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029200" y="4466813"/>
            <a:ext cx="449155" cy="4491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66623" y="4429780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consolata" pitchFamily="49" charset="0"/>
                <a:ea typeface=""/>
                <a:cs typeface="+mn-cs"/>
              </a:rPr>
              <a:t>PRECHARGE</a:t>
            </a:r>
          </a:p>
        </p:txBody>
      </p:sp>
      <p:cxnSp>
        <p:nvCxnSpPr>
          <p:cNvPr id="21" name="Curved Connector 20"/>
          <p:cNvCxnSpPr>
            <a:stCxn id="25" idx="3"/>
            <a:endCxn id="9" idx="3"/>
          </p:cNvCxnSpPr>
          <p:nvPr/>
        </p:nvCxnSpPr>
        <p:spPr>
          <a:xfrm>
            <a:off x="4605012" y="1728219"/>
            <a:ext cx="12700" cy="567753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1524000" y="2133600"/>
            <a:ext cx="3096087" cy="3008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300644" y="2112275"/>
            <a:ext cx="280756" cy="32222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603512" y="2942645"/>
            <a:ext cx="20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Row Address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" y="5966860"/>
            <a:ext cx="2549352" cy="558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Column Address</a:t>
            </a:r>
          </a:p>
        </p:txBody>
      </p:sp>
    </p:spTree>
    <p:extLst>
      <p:ext uri="{BB962C8B-B14F-4D97-AF65-F5344CB8AC3E}">
        <p14:creationId xmlns:p14="http://schemas.microsoft.com/office/powerpoint/2010/main" val="41781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4.72222E-6 0.5685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2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 animBg="1"/>
      <p:bldP spid="33" grpId="1" animBg="1"/>
      <p:bldP spid="34" grpId="0" animBg="1"/>
      <p:bldP spid="34" grpId="1" animBg="1"/>
      <p:bldP spid="34" grpId="2" animBg="1"/>
      <p:bldP spid="23" grpId="0"/>
      <p:bldP spid="23" grpId="1"/>
      <p:bldP spid="35" grpId="0"/>
      <p:bldP spid="35" grpId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DRAM Operation: Section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and Onur Mutlu,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"In-DRAM Bulk Bitwise Execution Engine"</a:t>
            </a:r>
            <a:r>
              <a:rPr lang="en-US" dirty="0">
                <a:solidFill>
                  <a:srgbClr val="0000FF"/>
                </a:solidFill>
              </a:rPr>
              <a:t> </a:t>
            </a:r>
            <a:br>
              <a:rPr lang="en-US" dirty="0"/>
            </a:br>
            <a:r>
              <a:rPr lang="en-US" i="1" dirty="0"/>
              <a:t>Invited Book Chapter in Advances in Computers</a:t>
            </a:r>
            <a:r>
              <a:rPr lang="en-US" dirty="0"/>
              <a:t>, to appear in 2020. 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Preliminary arXiv version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84BF9-0E65-2149-BD37-BF6C5954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1" y="3987081"/>
            <a:ext cx="8011958" cy="2261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A6BBC8-668A-7BD6-A3BD-C1D11C3E7464}"/>
              </a:ext>
            </a:extLst>
          </p:cNvPr>
          <p:cNvSpPr txBox="1"/>
          <p:nvPr/>
        </p:nvSpPr>
        <p:spPr>
          <a:xfrm>
            <a:off x="2481639" y="6475782"/>
            <a:ext cx="410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https://arxiv.org/pdf/1905.09822.pdf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064DC-F4C9-911D-72DE-97DC39623618}"/>
              </a:ext>
            </a:extLst>
          </p:cNvPr>
          <p:cNvSpPr txBox="1"/>
          <p:nvPr/>
        </p:nvSpPr>
        <p:spPr>
          <a:xfrm>
            <a:off x="1760974" y="3288268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See Section 2 for comprehensive DRAM Background</a:t>
            </a:r>
          </a:p>
        </p:txBody>
      </p:sp>
    </p:spTree>
    <p:extLst>
      <p:ext uri="{BB962C8B-B14F-4D97-AF65-F5344CB8AC3E}">
        <p14:creationId xmlns:p14="http://schemas.microsoft.com/office/powerpoint/2010/main" val="41395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50CC-7FC1-4A4A-9FDA-93B96158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pitchFamily="-106" charset="-128"/>
              </a:rPr>
              <a:t>A Large Fraction of Modern Systems is Memory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D3FB-014E-4E45-A7C1-0C155E014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D75EF-C11C-1C40-9F25-A367DB9DC1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3246B-4504-6A44-A3C6-3AD1B220008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425988" name="Picture 4">
            <a:extLst>
              <a:ext uri="{FF2B5EF4-FFF2-40B4-BE49-F238E27FC236}">
                <a16:creationId xmlns:a16="http://schemas.microsoft.com/office/drawing/2014/main" id="{5B2D71A1-649F-9D40-A135-D7F467D8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51542" y="390526"/>
            <a:ext cx="5555192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FD8BD1FD-A28F-1448-AB2F-A81A820C7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280" y="847724"/>
            <a:ext cx="2908558" cy="5705476"/>
          </a:xfrm>
          <a:prstGeom prst="rect">
            <a:avLst/>
          </a:prstGeom>
          <a:solidFill>
            <a:srgbClr val="FF0000">
              <a:alpha val="32585"/>
            </a:srgbClr>
          </a:solidFill>
          <a:ln w="98425">
            <a:solidFill>
              <a:srgbClr val="FF0000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pattFill prst="pct25">
                <a:fgClr>
                  <a:srgbClr val="000000"/>
                </a:fgClr>
                <a:bgClr>
                  <a:srgbClr val="FFFFFF"/>
                </a:bgClr>
              </a:patt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AA508-E233-8A42-9C0F-31F4DA482948}"/>
              </a:ext>
            </a:extLst>
          </p:cNvPr>
          <p:cNvSpPr txBox="1"/>
          <p:nvPr/>
        </p:nvSpPr>
        <p:spPr>
          <a:xfrm>
            <a:off x="76200" y="6579894"/>
            <a:ext cx="5679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https://download.intel.com/newsroom/kits/40thanniversary/gallery/images/Pentium_4_6xx-die.jpg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43D44-F120-8841-9A0C-7FE617FC2386}"/>
              </a:ext>
            </a:extLst>
          </p:cNvPr>
          <p:cNvSpPr txBox="1"/>
          <p:nvPr/>
        </p:nvSpPr>
        <p:spPr>
          <a:xfrm>
            <a:off x="5755960" y="12192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49052-4937-A284-B4CE-BA4856C094D4}"/>
              </a:ext>
            </a:extLst>
          </p:cNvPr>
          <p:cNvSpPr txBox="1"/>
          <p:nvPr/>
        </p:nvSpPr>
        <p:spPr>
          <a:xfrm>
            <a:off x="6019800" y="6529836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Intel Pentium 4, 2000</a:t>
            </a:r>
          </a:p>
        </p:txBody>
      </p:sp>
    </p:spTree>
    <p:extLst>
      <p:ext uri="{BB962C8B-B14F-4D97-AF65-F5344CB8AC3E}">
        <p14:creationId xmlns:p14="http://schemas.microsoft.com/office/powerpoint/2010/main" val="65206278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pitchFamily="-106" charset="-128"/>
              </a:rPr>
              <a:t>A Large Fraction of Modern Systems is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" y="1399401"/>
            <a:ext cx="6722200" cy="4433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974" y="6520190"/>
            <a:ext cx="84938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https://wccftech.com/amd-ryzen-5000-zen-3-vermeer-undressed-high-res-die-shots-close-ups-pictured-detailed/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3702" y="6047457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Ryzen 5000,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1432441"/>
            <a:ext cx="2499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Count: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cores/16 threads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L1 Caches: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KB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per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512 KB per core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MB shared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E43B13E5-F680-354D-8F66-3B88FCFE52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3157" y="1924098"/>
            <a:ext cx="3711767" cy="4022321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0081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01A55-FD79-CC49-AC49-E1BE983C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9601200" cy="1066800"/>
          </a:xfrm>
        </p:spPr>
        <p:txBody>
          <a:bodyPr/>
          <a:lstStyle/>
          <a:p>
            <a:r>
              <a:rPr lang="en-US" b="1" dirty="0"/>
              <a:t>Extra Credit Assignment 3: </a:t>
            </a:r>
            <a:r>
              <a:rPr lang="en-US" dirty="0"/>
              <a:t>Amdahl’s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6DE0A-2252-914B-BB94-3FF62B0F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Paper review</a:t>
            </a:r>
          </a:p>
          <a:p>
            <a:pPr lvl="1"/>
            <a:r>
              <a:rPr lang="en-US" dirty="0"/>
              <a:t>G. M. Amdahl, “</a:t>
            </a:r>
            <a:r>
              <a:rPr lang="en-US" dirty="0">
                <a:solidFill>
                  <a:srgbClr val="0432FF"/>
                </a:solidFill>
              </a:rPr>
              <a:t>Validity of the single processor approach to achieving large scale computing capabilities</a:t>
            </a:r>
            <a:r>
              <a:rPr lang="en-US" dirty="0"/>
              <a:t>,” AFIPS 1967.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Optional Assignment – for 1% extra credit</a:t>
            </a:r>
          </a:p>
          <a:p>
            <a:pPr lvl="1"/>
            <a:r>
              <a:rPr lang="en-US" b="1" dirty="0"/>
              <a:t>Write a 1-page review </a:t>
            </a:r>
          </a:p>
          <a:p>
            <a:pPr lvl="1"/>
            <a:r>
              <a:rPr lang="en-US" dirty="0"/>
              <a:t>Upload PDF file to Moodle – Deadline: June 15</a:t>
            </a:r>
            <a:endParaRPr lang="en-US" b="1" dirty="0"/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Strongly recommended that you </a:t>
            </a:r>
            <a:r>
              <a:rPr lang="en-US" dirty="0">
                <a:solidFill>
                  <a:srgbClr val="FF0000"/>
                </a:solidFill>
              </a:rPr>
              <a:t>follow my guidelines for (paper) review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7886-5517-F547-AA72-70E057C879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640EF-F0E2-4E49-9455-7E266BCEBB78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0428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AMD’s 3D Last Level Cache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9DCE1-9387-224F-B474-2091B2AD1D02}"/>
              </a:ext>
            </a:extLst>
          </p:cNvPr>
          <p:cNvSpPr txBox="1"/>
          <p:nvPr/>
        </p:nvSpPr>
        <p:spPr>
          <a:xfrm>
            <a:off x="187233" y="6459379"/>
            <a:ext cx="1946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https://youtu.be/gqAYMx34euU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187233" y="661177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https://www.tech-critter.com/amd-keynote-computex-2021/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57267-7C22-2546-AC36-075A3FCB4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9" y="1143000"/>
            <a:ext cx="2321095" cy="1605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4E69AA-9F57-594C-94FD-1C2F8CE71CE7}"/>
              </a:ext>
            </a:extLst>
          </p:cNvPr>
          <p:cNvSpPr txBox="1"/>
          <p:nvPr/>
        </p:nvSpPr>
        <p:spPr>
          <a:xfrm>
            <a:off x="189215" y="2720681"/>
            <a:ext cx="18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6"/>
              </a:rPr>
              <a:t>https://community.microcenter.com/discussion/5134/comparing-zen-3-to-zen-2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1BA0A-A982-F949-9AD7-117233B42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86073"/>
            <a:ext cx="7081838" cy="3238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4E1FF-4B6E-B549-A45F-DEC4188FF16D}"/>
              </a:ext>
            </a:extLst>
          </p:cNvPr>
          <p:cNvSpPr txBox="1"/>
          <p:nvPr/>
        </p:nvSpPr>
        <p:spPr>
          <a:xfrm>
            <a:off x="5075226" y="1905000"/>
            <a:ext cx="406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Additional 64 MB L3 cache die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stacked on top of the processor die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Connected using Through Silicon Vias (TSVs)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Total of 96 MB L3 cache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D9142-3631-7D49-9D01-95EB2AD2E5B2}"/>
              </a:ext>
            </a:extLst>
          </p:cNvPr>
          <p:cNvSpPr txBox="1"/>
          <p:nvPr/>
        </p:nvSpPr>
        <p:spPr>
          <a:xfrm>
            <a:off x="2667000" y="1048434"/>
            <a:ext cx="57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increases the L3 size of their 8-core Zen 3 processors from 32 MB to 96 MB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885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A72A-7A5D-D742-AA80-43A4ED0F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pitchFamily="-106" charset="-128"/>
              </a:rPr>
              <a:t>A Large Fraction of Modern Systems is Memory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463F-D9A5-F246-AEBF-B6E35DCE8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3246B-4504-6A44-A3C6-3AD1B220008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Logical structure of the IBM POWER10 processor">
            <a:extLst>
              <a:ext uri="{FF2B5EF4-FFF2-40B4-BE49-F238E27FC236}">
                <a16:creationId xmlns:a16="http://schemas.microsoft.com/office/drawing/2014/main" id="{6ADD481E-19DE-9A41-BC9C-3EE0A79F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679107" cy="54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642F6-54C9-E34D-85DE-D198E153BB67}"/>
              </a:ext>
            </a:extLst>
          </p:cNvPr>
          <p:cNvSpPr txBox="1"/>
          <p:nvPr/>
        </p:nvSpPr>
        <p:spPr>
          <a:xfrm>
            <a:off x="738673" y="6498451"/>
            <a:ext cx="724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www.it-techblog.de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/ibm-power10-prozessor-mehr-speicher-mehr-tempo-mehr-sicherheit/09/2020/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BC4D-1A2D-3F42-9A30-04C1B7FB7A52}"/>
              </a:ext>
            </a:extLst>
          </p:cNvPr>
          <p:cNvSpPr txBox="1"/>
          <p:nvPr/>
        </p:nvSpPr>
        <p:spPr>
          <a:xfrm>
            <a:off x="7304291" y="106553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IBM POWER10,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2020</a:t>
            </a: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354C51D2-A9DE-7B4B-8BF6-162BD3236C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398" y="289560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9F37681C-67D9-8347-A15E-41A1230164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01552" y="56887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AAC93-B839-BF47-AAD1-4D6898B3644F}"/>
              </a:ext>
            </a:extLst>
          </p:cNvPr>
          <p:cNvSpPr txBox="1"/>
          <p:nvPr/>
        </p:nvSpPr>
        <p:spPr>
          <a:xfrm>
            <a:off x="7239000" y="2166640"/>
            <a:ext cx="249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15-16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 threads/core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MB per core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120 MB shared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46655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1440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pitchFamily="-106" charset="-128"/>
              </a:rPr>
              <a:t>A Large Fraction of Modern Systems is Memory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5504" y="6498451"/>
            <a:ext cx="8456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https://www.tomshardware.com/news/infrared-photographer-photos-nvidia-ga102-ampere-silicon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5500" y="5991195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Nvidia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Ampere, 2020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9" y="940949"/>
            <a:ext cx="4436103" cy="5078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380" y="1405760"/>
            <a:ext cx="3504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Streaming Multiprocessors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L1 Cache or Scratchpad: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192KB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per SM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Can be used as L1 Cache and/or Scratchpad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40 MB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shared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4024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Cerebras’s</a:t>
            </a:r>
            <a:r>
              <a:rPr lang="en-US" dirty="0"/>
              <a:t> Wafer Scale Engine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6A470-8AEA-6545-A8E5-31C906F90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33"/>
          <a:stretch/>
        </p:blipFill>
        <p:spPr>
          <a:xfrm>
            <a:off x="152400" y="1170709"/>
            <a:ext cx="3962400" cy="3954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78018D-EB18-9A46-B233-A318B649D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33" t="82151"/>
          <a:stretch/>
        </p:blipFill>
        <p:spPr>
          <a:xfrm>
            <a:off x="6324600" y="4323311"/>
            <a:ext cx="533400" cy="705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D62E1C-752D-EC42-93F7-CE6899ADF6F0}"/>
              </a:ext>
            </a:extLst>
          </p:cNvPr>
          <p:cNvSpPr txBox="1"/>
          <p:nvPr/>
        </p:nvSpPr>
        <p:spPr>
          <a:xfrm>
            <a:off x="838200" y="5196704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Cerebras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WSE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1.2 Trillion transistors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46,225 mm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1D3ED-D597-EE40-A81A-14BD50D95420}"/>
              </a:ext>
            </a:extLst>
          </p:cNvPr>
          <p:cNvSpPr txBox="1"/>
          <p:nvPr/>
        </p:nvSpPr>
        <p:spPr>
          <a:xfrm>
            <a:off x="5334000" y="5183079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Largest GPU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21.1 Billion transistors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815 mm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573CC6-2246-7C4D-A251-8A3F0E6EDB4F}"/>
              </a:ext>
            </a:extLst>
          </p:cNvPr>
          <p:cNvSpPr/>
          <p:nvPr/>
        </p:nvSpPr>
        <p:spPr>
          <a:xfrm>
            <a:off x="4343400" y="1160347"/>
            <a:ext cx="5338762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largest ML accelerator chip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400,000 cores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18 GB of on-chip memory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9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PB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/s memory bandwidth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1E9328-67B6-D84E-8CAF-16C2D14F4F24}"/>
              </a:ext>
            </a:extLst>
          </p:cNvPr>
          <p:cNvSpPr/>
          <p:nvPr/>
        </p:nvSpPr>
        <p:spPr>
          <a:xfrm>
            <a:off x="6058869" y="6049005"/>
            <a:ext cx="11801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NVIDIA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TITAN V 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9DCE1-9387-224F-B474-2091B2AD1D02}"/>
              </a:ext>
            </a:extLst>
          </p:cNvPr>
          <p:cNvSpPr txBox="1"/>
          <p:nvPr/>
        </p:nvSpPr>
        <p:spPr>
          <a:xfrm>
            <a:off x="103539" y="6133643"/>
            <a:ext cx="8735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https://www.anandtech.com/show/14758/hot-chips-31-live-blogs-cerebras-wafer-scale-deep-learning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0" y="6474022"/>
            <a:ext cx="8910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/>
              </a:rPr>
              <a:t>https://www.cerebras.net/cerebras-wafer-scale-engine-why-we-need-big-chips-for-deep-learning/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3354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Cerebras’s</a:t>
            </a:r>
            <a:r>
              <a:rPr lang="en-US" dirty="0"/>
              <a:t> Wafer Scale Engine-2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8018D-EB18-9A46-B233-A318B649D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33" t="82151"/>
          <a:stretch/>
        </p:blipFill>
        <p:spPr>
          <a:xfrm>
            <a:off x="6324600" y="4323311"/>
            <a:ext cx="533400" cy="705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D62E1C-752D-EC42-93F7-CE6899ADF6F0}"/>
              </a:ext>
            </a:extLst>
          </p:cNvPr>
          <p:cNvSpPr txBox="1"/>
          <p:nvPr/>
        </p:nvSpPr>
        <p:spPr>
          <a:xfrm>
            <a:off x="914400" y="5196704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Cerebras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-2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2.6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Trillion transistors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46,225 mm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1D3ED-D597-EE40-A81A-14BD50D95420}"/>
              </a:ext>
            </a:extLst>
          </p:cNvPr>
          <p:cNvSpPr txBox="1"/>
          <p:nvPr/>
        </p:nvSpPr>
        <p:spPr>
          <a:xfrm>
            <a:off x="5334000" y="5183079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Largest GPU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54.2 Billion transistors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826 mm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1E9328-67B6-D84E-8CAF-16C2D14F4F24}"/>
              </a:ext>
            </a:extLst>
          </p:cNvPr>
          <p:cNvSpPr/>
          <p:nvPr/>
        </p:nvSpPr>
        <p:spPr>
          <a:xfrm>
            <a:off x="6058869" y="6049005"/>
            <a:ext cx="1568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NVIDIA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Ampere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GA100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 descr="https://cerebras.net/wp-content/uploads/2021/03/img-chip-section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83392"/>
            <a:ext cx="4035425" cy="40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243873" y="6133643"/>
            <a:ext cx="89106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srgbClr val="E2CAA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https://cerebras.net/product/#overview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573CC6-2246-7C4D-A251-8A3F0E6EDB4F}"/>
              </a:ext>
            </a:extLst>
          </p:cNvPr>
          <p:cNvSpPr/>
          <p:nvPr/>
        </p:nvSpPr>
        <p:spPr>
          <a:xfrm>
            <a:off x="4343400" y="1160347"/>
            <a:ext cx="5338762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largest ML accelerator chip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850,000 cores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1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40 GB of on-chip memory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altLang="en-US" sz="2400" b="1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20 PB/s memory bandwidth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76818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Memory System: </a:t>
            </a:r>
            <a:r>
              <a:rPr lang="en-US" sz="3800" b="1" dirty="0"/>
              <a:t>Most of the Platform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4598C-5A2F-5E46-8E0D-A0FDA29590C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964377" y="1019268"/>
            <a:ext cx="2286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4" y="977993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195612" y="2336922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1"/>
          <p:cNvSpPr>
            <a:spLocks noChangeShapeType="1"/>
          </p:cNvSpPr>
          <p:nvPr/>
        </p:nvSpPr>
        <p:spPr bwMode="auto">
          <a:xfrm>
            <a:off x="6584424" y="3381497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0" name="Text Box 24" descr="90%"/>
          <p:cNvSpPr txBox="1">
            <a:spLocks noChangeArrowheads="1"/>
          </p:cNvSpPr>
          <p:nvPr/>
        </p:nvSpPr>
        <p:spPr bwMode="auto">
          <a:xfrm>
            <a:off x="7628440" y="4100634"/>
            <a:ext cx="937743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Most of the system is dedicated to storing and moving data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ED27E-3D0E-074F-B257-32C4B61F339A}"/>
              </a:ext>
            </a:extLst>
          </p:cNvPr>
          <p:cNvSpPr txBox="1"/>
          <p:nvPr/>
        </p:nvSpPr>
        <p:spPr>
          <a:xfrm>
            <a:off x="1599443" y="6457890"/>
            <a:ext cx="5868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Yet, system is still bottlenecked by memory</a:t>
            </a:r>
          </a:p>
        </p:txBody>
      </p:sp>
    </p:spTree>
    <p:extLst>
      <p:ext uri="{BB962C8B-B14F-4D97-AF65-F5344CB8AC3E}">
        <p14:creationId xmlns:p14="http://schemas.microsoft.com/office/powerpoint/2010/main" val="1600730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35F4D-B64A-4744-9CF1-576DBE33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is Critical for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346E3-6315-8848-8632-D1D897A7B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We have seen it many times in this course</a:t>
            </a:r>
          </a:p>
          <a:p>
            <a:endParaRPr lang="en-US" sz="500" dirty="0"/>
          </a:p>
          <a:p>
            <a:r>
              <a:rPr lang="en-US" dirty="0"/>
              <a:t>Load-related stalls in </a:t>
            </a:r>
            <a:r>
              <a:rPr lang="en-US" dirty="0">
                <a:solidFill>
                  <a:srgbClr val="FF0000"/>
                </a:solidFill>
              </a:rPr>
              <a:t>pipelining</a:t>
            </a:r>
          </a:p>
          <a:p>
            <a:pPr lvl="1"/>
            <a:r>
              <a:rPr lang="en-US" dirty="0"/>
              <a:t>Even with magic “1-cycle” memory assumption</a:t>
            </a:r>
          </a:p>
          <a:p>
            <a:r>
              <a:rPr lang="en-US" dirty="0">
                <a:solidFill>
                  <a:srgbClr val="FF0000"/>
                </a:solidFill>
              </a:rPr>
              <a:t>Load/store handling </a:t>
            </a:r>
            <a:r>
              <a:rPr lang="en-US" dirty="0"/>
              <a:t>in </a:t>
            </a:r>
            <a:r>
              <a:rPr lang="en-US" dirty="0" err="1"/>
              <a:t>OoO</a:t>
            </a:r>
            <a:r>
              <a:rPr lang="en-US" dirty="0"/>
              <a:t> execution processors</a:t>
            </a:r>
          </a:p>
          <a:p>
            <a:r>
              <a:rPr lang="en-US" dirty="0" err="1">
                <a:solidFill>
                  <a:srgbClr val="FF0000"/>
                </a:solidFill>
              </a:rPr>
              <a:t>OoO</a:t>
            </a:r>
            <a:r>
              <a:rPr lang="en-US" dirty="0">
                <a:solidFill>
                  <a:srgbClr val="FF0000"/>
                </a:solidFill>
              </a:rPr>
              <a:t> execution </a:t>
            </a:r>
            <a:r>
              <a:rPr lang="en-US" dirty="0"/>
              <a:t>and memory latency tolerance</a:t>
            </a:r>
          </a:p>
          <a:p>
            <a:r>
              <a:rPr lang="en-US" dirty="0">
                <a:solidFill>
                  <a:srgbClr val="FF0000"/>
                </a:solidFill>
              </a:rPr>
              <a:t>VLIW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stalls</a:t>
            </a:r>
            <a:r>
              <a:rPr lang="en-US" dirty="0"/>
              <a:t> due to long-latency memory operations</a:t>
            </a:r>
          </a:p>
          <a:p>
            <a:r>
              <a:rPr lang="en-US" dirty="0">
                <a:solidFill>
                  <a:srgbClr val="FF0000"/>
                </a:solidFill>
              </a:rPr>
              <a:t>VLIW</a:t>
            </a:r>
            <a:r>
              <a:rPr lang="en-US" dirty="0"/>
              <a:t> memory bank disambiguation in compilers</a:t>
            </a:r>
          </a:p>
          <a:p>
            <a:r>
              <a:rPr lang="en-US" dirty="0"/>
              <a:t>Many memory banks needed in </a:t>
            </a:r>
            <a:r>
              <a:rPr lang="en-US" dirty="0">
                <a:solidFill>
                  <a:srgbClr val="FF0000"/>
                </a:solidFill>
              </a:rPr>
              <a:t>SIMD processors</a:t>
            </a:r>
          </a:p>
          <a:p>
            <a:pPr lvl="1"/>
            <a:r>
              <a:rPr lang="en-US" dirty="0"/>
              <a:t>SIMD vector processing performance example</a:t>
            </a:r>
          </a:p>
          <a:p>
            <a:r>
              <a:rPr lang="en-US" dirty="0">
                <a:solidFill>
                  <a:srgbClr val="FF0000"/>
                </a:solidFill>
              </a:rPr>
              <a:t>GPU </a:t>
            </a:r>
            <a:r>
              <a:rPr lang="en-US" dirty="0"/>
              <a:t>register files and high-bandwidth memory systems</a:t>
            </a:r>
          </a:p>
          <a:p>
            <a:r>
              <a:rPr lang="en-US" dirty="0"/>
              <a:t>High-bandwidth memory for </a:t>
            </a:r>
            <a:r>
              <a:rPr lang="en-US" dirty="0">
                <a:solidFill>
                  <a:srgbClr val="FF0000"/>
                </a:solidFill>
              </a:rPr>
              <a:t>modern systolic arrays</a:t>
            </a:r>
          </a:p>
          <a:p>
            <a:r>
              <a:rPr lang="en-US" dirty="0">
                <a:solidFill>
                  <a:srgbClr val="FF0000"/>
                </a:solidFill>
              </a:rPr>
              <a:t>Fine-grained multithreading </a:t>
            </a:r>
            <a:r>
              <a:rPr lang="en-US" dirty="0"/>
              <a:t>to tolerate memory latency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3261-7C9B-D741-BACA-FA120E794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D2DDDD-1012-D041-83E9-7B9F836B4530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65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Reason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446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is Bottlenecked by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Important workloads are all data intensive</a:t>
            </a:r>
          </a:p>
          <a:p>
            <a:pPr lvl="1"/>
            <a:r>
              <a:rPr lang="en-US" dirty="0"/>
              <a:t>ML/AI, Genomics, Data Analytics, Databases, Graph Analytics, …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Data is increasing</a:t>
            </a:r>
          </a:p>
          <a:p>
            <a:pPr lvl="1"/>
            <a:r>
              <a:rPr lang="en-US" dirty="0"/>
              <a:t>We can generate much more than we can process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54410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45C2-D56A-F349-9D1D-3A399E62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0964-3B8A-EB4B-90E3-4FAF562F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39E1-0CC7-ED4B-90C7-E21FEA67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6AFB4-569C-7941-BC9F-F91503D3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228"/>
            <a:ext cx="9144000" cy="511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EA380-E863-364E-AE27-A90C0B722468}"/>
              </a:ext>
            </a:extLst>
          </p:cNvPr>
          <p:cNvSpPr txBox="1"/>
          <p:nvPr/>
        </p:nvSpPr>
        <p:spPr>
          <a:xfrm>
            <a:off x="2438400" y="6462299"/>
            <a:ext cx="3801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youtu.be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/Bh13Idwcb0Q?t=283</a:t>
            </a:r>
          </a:p>
        </p:txBody>
      </p:sp>
    </p:spTree>
    <p:extLst>
      <p:ext uri="{BB962C8B-B14F-4D97-AF65-F5344CB8AC3E}">
        <p14:creationId xmlns:p14="http://schemas.microsoft.com/office/powerpoint/2010/main" val="1766092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A594C4F6-41C9-AA4E-9CF4-C65776A2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dirty="0">
                <a:ea typeface="ＭＳ Ｐゴシック" panose="020B0600070205080204" pitchFamily="34" charset="-128"/>
              </a:rPr>
              <a:t>Readings for This Lecture and Next</a:t>
            </a:r>
          </a:p>
        </p:txBody>
      </p:sp>
      <p:sp>
        <p:nvSpPr>
          <p:cNvPr id="162818" name="Content Placeholder 2">
            <a:extLst>
              <a:ext uri="{FF2B5EF4-FFF2-40B4-BE49-F238E27FC236}">
                <a16:creationId xmlns:a16="http://schemas.microsoft.com/office/drawing/2014/main" id="{6F443C80-D482-5D45-BFCC-37AF02940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839200" cy="5194300"/>
          </a:xfrm>
        </p:spPr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Memory Hierarchy and Caches</a:t>
            </a:r>
          </a:p>
          <a:p>
            <a:pPr>
              <a:buFont typeface="Wingdings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Highly Recommended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H&amp;H Chapters 8.1-8.3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Refresh: P&amp;P Chapter 3.5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Kim &amp; Mutlu, “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Memory Systems</a:t>
            </a:r>
            <a:r>
              <a:rPr lang="en-US" altLang="en-US" dirty="0">
                <a:ea typeface="ＭＳ Ｐゴシック" panose="020B0600070205080204" pitchFamily="34" charset="-128"/>
              </a:rPr>
              <a:t>,” Computing Handbook, 2014.</a:t>
            </a:r>
          </a:p>
          <a:p>
            <a:pPr lvl="2"/>
            <a:r>
              <a:rPr lang="en-US" altLang="en-US" sz="1400" dirty="0">
                <a:solidFill>
                  <a:srgbClr val="0432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https://people.inf.ethz.ch/omutlu/pub/memory-systems-introduction_computing-handbook14.pdf</a:t>
            </a:r>
            <a:r>
              <a:rPr lang="en-US" altLang="en-US" sz="1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Recommended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An early cache paper by Maurice Wilkes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Wilkes, “</a:t>
            </a:r>
            <a:r>
              <a:rPr lang="en-US" altLang="ja-JP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Slave Memories and Dynamic Storage Allocation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IEEE Trans. On Electronic Computers, 1965. </a:t>
            </a:r>
          </a:p>
          <a:p>
            <a:pPr>
              <a:buFont typeface="Wingdings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2819" name="Slide Number Placeholder 3">
            <a:extLst>
              <a:ext uri="{FF2B5EF4-FFF2-40B4-BE49-F238E27FC236}">
                <a16:creationId xmlns:a16="http://schemas.microsoft.com/office/drawing/2014/main" id="{14D4F4F1-BA6F-D746-BC25-5FB556F35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AC512C-1931-0F42-BD99-785F5686D17F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8542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Application Perspective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3838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Memory Is Critical for Performance (I)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5BD2A-9B0B-4988-85F8-075161E54C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8999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Memory Is Critical for Performance (I)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Memory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bottleneck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DAD211-FB00-4090-8CB3-E4C0E1FA1F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9496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10210800" cy="914400"/>
          </a:xfrm>
        </p:spPr>
        <p:txBody>
          <a:bodyPr/>
          <a:lstStyle/>
          <a:p>
            <a:r>
              <a:rPr lang="en-US" sz="4000" b="0" kern="0" dirty="0">
                <a:solidFill>
                  <a:srgbClr val="006633"/>
                </a:solidFill>
                <a:latin typeface="Garamond"/>
              </a:rPr>
              <a:t>Memory Is Critical for Performance (II)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918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10210800" cy="914400"/>
          </a:xfrm>
        </p:spPr>
        <p:txBody>
          <a:bodyPr/>
          <a:lstStyle/>
          <a:p>
            <a:r>
              <a:rPr lang="en-US" sz="4000" b="0" kern="0" dirty="0">
                <a:solidFill>
                  <a:srgbClr val="006633"/>
                </a:solidFill>
                <a:latin typeface="Garamond"/>
              </a:rPr>
              <a:t>Memory Is Critical for Performance (II)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954CBE-5126-454A-B5D9-BD504C0D1C6F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Memory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bottleneck</a:t>
            </a:r>
          </a:p>
        </p:txBody>
      </p:sp>
    </p:spTree>
    <p:extLst>
      <p:ext uri="{BB962C8B-B14F-4D97-AF65-F5344CB8AC3E}">
        <p14:creationId xmlns:p14="http://schemas.microsoft.com/office/powerpoint/2010/main" val="3410971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pPr lvl="0">
              <a:defRPr/>
            </a:pPr>
            <a:r>
              <a:rPr lang="en-US" sz="3800" dirty="0">
                <a:solidFill>
                  <a:srgbClr val="006633"/>
                </a:solidFill>
              </a:rPr>
              <a:t>Data is Key for Modern &amp; Future Workloads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354068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 of high-throughput sequencing (HTS)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Number of Genomes Sequenced</a:t>
            </a:r>
          </a:p>
        </p:txBody>
      </p:sp>
    </p:spTree>
    <p:extLst>
      <p:ext uri="{BB962C8B-B14F-4D97-AF65-F5344CB8AC3E}">
        <p14:creationId xmlns:p14="http://schemas.microsoft.com/office/powerpoint/2010/main" val="78683253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2695276" imgH="2509932" progId="Visio.Drawing.11">
                  <p:embed/>
                </p:oleObj>
              </mc:Choice>
              <mc:Fallback>
                <p:oleObj name="Visio" r:id="rId5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3859122" imgH="1695796" progId="Visio.Drawing.11">
                  <p:embed/>
                </p:oleObj>
              </mc:Choice>
              <mc:Fallback>
                <p:oleObj name="Visio" r:id="rId7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A2022-438D-4B26-A44F-CEC497B57E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86574E-FA2E-425B-A84C-39F9592E9ECB}" type="slidenum">
              <a:rPr lang="en-US" altLang="en-US" smtClean="0">
                <a:solidFill>
                  <a:prstClr val="black"/>
                </a:solidFill>
              </a:rPr>
              <a:pPr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2160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2695276" imgH="2509932" progId="Visio.Drawing.11">
                  <p:embed/>
                </p:oleObj>
              </mc:Choice>
              <mc:Fallback>
                <p:oleObj name="Visio" r:id="rId5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3859122" imgH="1695796" progId="Visio.Drawing.11">
                  <p:embed/>
                </p:oleObj>
              </mc:Choice>
              <mc:Fallback>
                <p:oleObj name="Visio" r:id="rId7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FCC7EA-C3A3-494B-92B4-EABD9B35EAC1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Memory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bottleneck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40868-B6AA-455F-BEB2-857A7BE531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86574E-FA2E-425B-A84C-39F9592E9ECB}" type="slidenum">
              <a:rPr lang="en-US" altLang="en-US" smtClean="0">
                <a:solidFill>
                  <a:prstClr val="black"/>
                </a:solidFill>
              </a:rPr>
              <a:pPr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8469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Open arxiv.org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 version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597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92BBE-67D0-BE44-AFBF-F27F37B8A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220287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735DFE-2D11-5849-BC1A-6B423D48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2996952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9BD0F31E-C179-B049-9A06-915AC4721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452063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315B97-1A95-B647-8F53-885B89409F7E}"/>
              </a:ext>
            </a:extLst>
          </p:cNvPr>
          <p:cNvSpPr/>
          <p:nvPr/>
        </p:nvSpPr>
        <p:spPr>
          <a:xfrm>
            <a:off x="0" y="5013176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Memory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bottleneck</a:t>
            </a:r>
          </a:p>
        </p:txBody>
      </p:sp>
    </p:spTree>
    <p:extLst>
      <p:ext uri="{BB962C8B-B14F-4D97-AF65-F5344CB8AC3E}">
        <p14:creationId xmlns:p14="http://schemas.microsoft.com/office/powerpoint/2010/main" val="35757017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CB9B256C-96E4-964D-99C7-43D49F11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We Are </a:t>
            </a:r>
            <a:r>
              <a:rPr lang="en-US" altLang="en-US" b="1" dirty="0">
                <a:ea typeface="ＭＳ Ｐゴシック" panose="020B0600070205080204" pitchFamily="34" charset="-128"/>
              </a:rPr>
              <a:t>Done</a:t>
            </a:r>
            <a:r>
              <a:rPr lang="en-US" altLang="en-US" dirty="0">
                <a:ea typeface="ＭＳ Ｐゴシック" panose="020B0600070205080204" pitchFamily="34" charset="-128"/>
              </a:rPr>
              <a:t> With This</a:t>
            </a:r>
            <a:r>
              <a:rPr lang="is-IS" altLang="en-US" dirty="0">
                <a:ea typeface="ＭＳ Ｐゴシック" panose="020B0600070205080204" pitchFamily="34" charset="-128"/>
              </a:rPr>
              <a:t>…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4210" name="Content Placeholder 2">
            <a:extLst>
              <a:ext uri="{FF2B5EF4-FFF2-40B4-BE49-F238E27FC236}">
                <a16:creationId xmlns:a16="http://schemas.microsoft.com/office/drawing/2014/main" id="{17696944-7D6D-674B-BFFE-09C353E5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lnSpc>
                <a:spcPct val="175000"/>
              </a:lnSpc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Dataflow (at the ISA level)</a:t>
            </a:r>
          </a:p>
          <a:p>
            <a:pPr>
              <a:lnSpc>
                <a:spcPct val="175000"/>
              </a:lnSpc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Superscalar Execution</a:t>
            </a:r>
          </a:p>
          <a:p>
            <a:pPr>
              <a:lnSpc>
                <a:spcPct val="175000"/>
              </a:lnSpc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VLIW</a:t>
            </a:r>
          </a:p>
          <a:p>
            <a:pPr>
              <a:lnSpc>
                <a:spcPct val="175000"/>
              </a:lnSpc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Systolic Arrays</a:t>
            </a:r>
          </a:p>
          <a:p>
            <a:pPr>
              <a:lnSpc>
                <a:spcPct val="175000"/>
              </a:lnSpc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Decoupled Access Execute</a:t>
            </a:r>
          </a:p>
          <a:p>
            <a:pPr>
              <a:lnSpc>
                <a:spcPct val="175000"/>
              </a:lnSpc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SIMD Processing (Vector and Array processors)</a:t>
            </a:r>
          </a:p>
          <a:p>
            <a:pPr>
              <a:lnSpc>
                <a:spcPct val="175000"/>
              </a:lnSpc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Graphics Processing Units (GPUs)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45D4DC97-85C1-B345-9305-D9154791B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03AAF-1C3D-9E44-A5B4-613C8C68F8D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FC1F78C5-EBBF-2D43-8822-F819B1657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299402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Micro-architecture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DDC4DB79-6D60-1845-BB87-6608C45580C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5775" y="2622550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SW/HW Interface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F447FBAD-F22F-A746-A4F9-C8FFADCA010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2600" y="1957387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Program/Language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29647FB4-6DE5-FF41-8A58-040EE59B3CE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2600" y="1585912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Algorithm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DC25DE72-45FD-064A-8F31-93CD39F0E7E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2600" y="1219200"/>
            <a:ext cx="2043113" cy="36671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Problem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9EF9EFDE-3639-EF41-8191-802F762734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5775" y="3367087"/>
            <a:ext cx="2039938" cy="4905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76F06F3A-8775-F641-9243-113535700ED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5775" y="3738562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Devices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6EC46F43-FFA1-B140-AB65-BB83668F69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5775" y="2300287"/>
            <a:ext cx="2041525" cy="327025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System Software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D0BA647-C542-4244-B6D0-F2EC251E5A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78713" y="1849440"/>
            <a:ext cx="739774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274AE91D-CBFE-2745-B98D-E6721702624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37363" y="4094162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341260036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D96F-9ED3-0E4C-BF7F-86EEEFB0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52400"/>
            <a:ext cx="9599984" cy="1066800"/>
          </a:xfrm>
        </p:spPr>
        <p:txBody>
          <a:bodyPr/>
          <a:lstStyle/>
          <a:p>
            <a:r>
              <a:rPr lang="en-US"/>
              <a:t>We Need Faster &amp; Scalable Genome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1BB7E-7845-6244-9D6F-DC2B6B02D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D8BA7B5-6057-0749-8D04-0E229A51C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23484" b="7611"/>
          <a:stretch/>
        </p:blipFill>
        <p:spPr>
          <a:xfrm>
            <a:off x="741198" y="1024625"/>
            <a:ext cx="3423714" cy="208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519A5-07C0-6A4A-B80F-C4828F13C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86509" y="1014038"/>
            <a:ext cx="2156459" cy="21316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A357C3-037A-FF4C-9649-5150C5A41046}"/>
              </a:ext>
            </a:extLst>
          </p:cNvPr>
          <p:cNvSpPr/>
          <p:nvPr/>
        </p:nvSpPr>
        <p:spPr>
          <a:xfrm>
            <a:off x="4932040" y="3112857"/>
            <a:ext cx="4103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Predicting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abundance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microbes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 sample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B1D94-3169-C94C-81E6-31FAA4873F93}"/>
              </a:ext>
            </a:extLst>
          </p:cNvPr>
          <p:cNvSpPr/>
          <p:nvPr/>
        </p:nvSpPr>
        <p:spPr>
          <a:xfrm>
            <a:off x="539552" y="3131676"/>
            <a:ext cx="3923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variations, species, evolution, 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23A29-6644-0347-8D71-6121991CBC37}"/>
              </a:ext>
            </a:extLst>
          </p:cNvPr>
          <p:cNvSpPr/>
          <p:nvPr/>
        </p:nvSpPr>
        <p:spPr>
          <a:xfrm>
            <a:off x="144016" y="587901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surveillance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 outbreaks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5DED78-1DA1-334F-BE4E-C478633C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28" y="3914154"/>
            <a:ext cx="3476384" cy="19554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C48378-27E6-E74D-8EEF-1E75F9F5206F}"/>
              </a:ext>
            </a:extLst>
          </p:cNvPr>
          <p:cNvSpPr/>
          <p:nvPr/>
        </p:nvSpPr>
        <p:spPr>
          <a:xfrm>
            <a:off x="5004544" y="5874281"/>
            <a:ext cx="4031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personalized medicine</a:t>
            </a:r>
          </a:p>
        </p:txBody>
      </p:sp>
      <p:pic>
        <p:nvPicPr>
          <p:cNvPr id="22" name="Picture 20" descr="Related image">
            <a:extLst>
              <a:ext uri="{FF2B5EF4-FFF2-40B4-BE49-F238E27FC236}">
                <a16:creationId xmlns:a16="http://schemas.microsoft.com/office/drawing/2014/main" id="{A207574E-145E-3846-B1F1-469104C3B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2" t="50853" r="8530" b="12146"/>
          <a:stretch/>
        </p:blipFill>
        <p:spPr bwMode="auto">
          <a:xfrm>
            <a:off x="5923875" y="4922839"/>
            <a:ext cx="625218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Related image">
            <a:extLst>
              <a:ext uri="{FF2B5EF4-FFF2-40B4-BE49-F238E27FC236}">
                <a16:creationId xmlns:a16="http://schemas.microsoft.com/office/drawing/2014/main" id="{66E8E7A2-C541-7E48-93B5-E3E2C2B8C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50853" r="50206" b="12146"/>
          <a:stretch/>
        </p:blipFill>
        <p:spPr bwMode="auto">
          <a:xfrm>
            <a:off x="6020445" y="3980147"/>
            <a:ext cx="707212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Related image">
            <a:extLst>
              <a:ext uri="{FF2B5EF4-FFF2-40B4-BE49-F238E27FC236}">
                <a16:creationId xmlns:a16="http://schemas.microsoft.com/office/drawing/2014/main" id="{042EC2D7-9036-5049-B7B0-A612D0C67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50853" r="71287" b="12146"/>
          <a:stretch/>
        </p:blipFill>
        <p:spPr bwMode="auto">
          <a:xfrm>
            <a:off x="5635182" y="3899121"/>
            <a:ext cx="673957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Image result for medication icon">
            <a:extLst>
              <a:ext uri="{FF2B5EF4-FFF2-40B4-BE49-F238E27FC236}">
                <a16:creationId xmlns:a16="http://schemas.microsoft.com/office/drawing/2014/main" id="{E34AC37D-D314-9349-8E43-D3A56B0F7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6" t="2057" r="6476" b="59543"/>
          <a:stretch/>
        </p:blipFill>
        <p:spPr bwMode="auto">
          <a:xfrm>
            <a:off x="7446864" y="5116655"/>
            <a:ext cx="653528" cy="6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Image result for medication icon">
            <a:extLst>
              <a:ext uri="{FF2B5EF4-FFF2-40B4-BE49-F238E27FC236}">
                <a16:creationId xmlns:a16="http://schemas.microsoft.com/office/drawing/2014/main" id="{8D68DAFE-2E59-6C43-A4FF-ADCD82611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2087" r="55824" b="60400"/>
          <a:stretch/>
        </p:blipFill>
        <p:spPr bwMode="auto">
          <a:xfrm>
            <a:off x="7301905" y="4219429"/>
            <a:ext cx="615574" cy="6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F9FEAE5E-C06E-0842-AD47-E10909BBE084}"/>
              </a:ext>
            </a:extLst>
          </p:cNvPr>
          <p:cNvSpPr/>
          <p:nvPr/>
        </p:nvSpPr>
        <p:spPr>
          <a:xfrm flipH="1">
            <a:off x="6806446" y="4413471"/>
            <a:ext cx="375525" cy="221975"/>
          </a:xfrm>
          <a:prstGeom prst="rightArrow">
            <a:avLst>
              <a:gd name="adj1" fmla="val 50000"/>
              <a:gd name="adj2" fmla="val 81840"/>
            </a:avLst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559D13C8-7445-4B4C-9F01-68BBD716A138}"/>
              </a:ext>
            </a:extLst>
          </p:cNvPr>
          <p:cNvSpPr/>
          <p:nvPr/>
        </p:nvSpPr>
        <p:spPr>
          <a:xfrm flipH="1">
            <a:off x="6810216" y="5342806"/>
            <a:ext cx="375525" cy="221975"/>
          </a:xfrm>
          <a:prstGeom prst="rightArrow">
            <a:avLst>
              <a:gd name="adj1" fmla="val 50000"/>
              <a:gd name="adj2" fmla="val 81840"/>
            </a:avLst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0B46ED-CFE3-1B42-9238-85E51E7AF537}"/>
              </a:ext>
            </a:extLst>
          </p:cNvPr>
          <p:cNvSpPr/>
          <p:nvPr/>
        </p:nvSpPr>
        <p:spPr>
          <a:xfrm>
            <a:off x="2267744" y="6434284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And, many, many other applications …</a:t>
            </a:r>
          </a:p>
        </p:txBody>
      </p:sp>
    </p:spTree>
    <p:extLst>
      <p:ext uri="{BB962C8B-B14F-4D97-AF65-F5344CB8AC3E}">
        <p14:creationId xmlns:p14="http://schemas.microsoft.com/office/powerpoint/2010/main" val="291652558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2D40-9A40-294C-821D-C9F551A9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52400"/>
            <a:ext cx="9167936" cy="1066800"/>
          </a:xfrm>
        </p:spPr>
        <p:txBody>
          <a:bodyPr/>
          <a:lstStyle/>
          <a:p>
            <a:r>
              <a:rPr lang="en-US" dirty="0"/>
              <a:t> Problems with (Genome) Analysis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30187-28DD-9546-9969-9F24222B65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A101C6-D963-4545-B3BF-32EF1B31EC2F}"/>
              </a:ext>
            </a:extLst>
          </p:cNvPr>
          <p:cNvGrpSpPr/>
          <p:nvPr/>
        </p:nvGrpSpPr>
        <p:grpSpPr>
          <a:xfrm>
            <a:off x="918833" y="1487851"/>
            <a:ext cx="2830933" cy="2402638"/>
            <a:chOff x="4343037" y="3937719"/>
            <a:chExt cx="2445779" cy="195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77F47A-D91D-8C49-8B2B-7D114F7FC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9962F5-2E69-B348-8CF4-AB2C4E897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679DEA-9351-BA4B-A1F0-552F12915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8" name="Text Box 20" descr="90%">
            <a:extLst>
              <a:ext uri="{FF2B5EF4-FFF2-40B4-BE49-F238E27FC236}">
                <a16:creationId xmlns:a16="http://schemas.microsoft.com/office/drawing/2014/main" id="{A802DAD3-ACBC-534D-95D3-1045421D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005064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Special-Purpose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Generation</a:t>
            </a:r>
          </a:p>
        </p:txBody>
      </p:sp>
      <p:sp>
        <p:nvSpPr>
          <p:cNvPr id="9" name="Line 15">
            <a:extLst>
              <a:ext uri="{FF2B5EF4-FFF2-40B4-BE49-F238E27FC236}">
                <a16:creationId xmlns:a16="http://schemas.microsoft.com/office/drawing/2014/main" id="{92AD9E27-F44D-F440-8D0E-43BB6C91B0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3339" y="3143428"/>
            <a:ext cx="98271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8FBFE4-7E5C-BB48-892C-374ED0A83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733" y="2180190"/>
            <a:ext cx="2016224" cy="2016224"/>
          </a:xfrm>
          <a:prstGeom prst="rect">
            <a:avLst/>
          </a:prstGeom>
        </p:spPr>
      </p:pic>
      <p:sp>
        <p:nvSpPr>
          <p:cNvPr id="11" name="Text Box 20" descr="90%">
            <a:extLst>
              <a:ext uri="{FF2B5EF4-FFF2-40B4-BE49-F238E27FC236}">
                <a16:creationId xmlns:a16="http://schemas.microsoft.com/office/drawing/2014/main" id="{C0521839-D35E-E242-8EC9-AB75DD55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3962497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General-Purpose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Analysis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FA4115C1-BC57-9A42-BB17-9423BC135C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0741" y="3346708"/>
            <a:ext cx="982714" cy="50822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7730E787-E4D8-8144-BA30-E8D5145213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0742" y="2523560"/>
            <a:ext cx="985313" cy="39981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A03765-45CD-944B-B578-84948DA265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153" b="30267"/>
          <a:stretch/>
        </p:blipFill>
        <p:spPr>
          <a:xfrm>
            <a:off x="5872655" y="2617993"/>
            <a:ext cx="585093" cy="5254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5EC62-DB59-024F-AEF7-95137CD1711B}"/>
              </a:ext>
            </a:extLst>
          </p:cNvPr>
          <p:cNvSpPr txBox="1"/>
          <p:nvPr/>
        </p:nvSpPr>
        <p:spPr>
          <a:xfrm>
            <a:off x="228600" y="4932457"/>
            <a:ext cx="815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FAST        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23DC6-1026-4355-C667-D4D1A1F16D6F}"/>
              </a:ext>
            </a:extLst>
          </p:cNvPr>
          <p:cNvSpPr txBox="1"/>
          <p:nvPr/>
        </p:nvSpPr>
        <p:spPr>
          <a:xfrm>
            <a:off x="2051720" y="5661248"/>
            <a:ext cx="499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Slow and inefficient processing capability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086A96-D354-3059-9C64-A176A6002A90}"/>
              </a:ext>
            </a:extLst>
          </p:cNvPr>
          <p:cNvSpPr txBox="1"/>
          <p:nvPr/>
        </p:nvSpPr>
        <p:spPr>
          <a:xfrm>
            <a:off x="1295302" y="6460492"/>
            <a:ext cx="706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This picture is similar for many “data generators &amp; analyzers” today</a:t>
            </a: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925427A8-7454-B0ED-2AB3-4F8B14F32B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90740" y="1981407"/>
            <a:ext cx="982713" cy="7246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EAA23-69D8-C5D9-EC3B-5818B11D43E9}"/>
              </a:ext>
            </a:extLst>
          </p:cNvPr>
          <p:cNvSpPr txBox="1"/>
          <p:nvPr/>
        </p:nvSpPr>
        <p:spPr>
          <a:xfrm>
            <a:off x="2339752" y="5960939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Large amounts of data movement</a:t>
            </a:r>
          </a:p>
        </p:txBody>
      </p:sp>
    </p:spTree>
    <p:extLst>
      <p:ext uri="{BB962C8B-B14F-4D97-AF65-F5344CB8AC3E}">
        <p14:creationId xmlns:p14="http://schemas.microsoft.com/office/powerpoint/2010/main" val="250852001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955F-E593-C94F-8AC7-1810F089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of Genome Sequencing &amp;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D420-3CB6-7A41-8020-2C87CA87A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7019E-6B59-9444-A8F8-0CFAB6B6981D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C405E63-629C-CD4C-A407-9B4A7134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3" y="3969960"/>
            <a:ext cx="4934857" cy="28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D409C-4506-9941-8552-EF2195C4FB00}"/>
              </a:ext>
            </a:extLst>
          </p:cNvPr>
          <p:cNvSpPr txBox="1"/>
          <p:nvPr/>
        </p:nvSpPr>
        <p:spPr>
          <a:xfrm>
            <a:off x="6487885" y="6150579"/>
            <a:ext cx="242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SmidgION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 from ONT</a:t>
            </a:r>
          </a:p>
        </p:txBody>
      </p:sp>
      <p:pic>
        <p:nvPicPr>
          <p:cNvPr id="5124" name="Picture 4" descr="First Nanopore Sequencing of Human Genome">
            <a:extLst>
              <a:ext uri="{FF2B5EF4-FFF2-40B4-BE49-F238E27FC236}">
                <a16:creationId xmlns:a16="http://schemas.microsoft.com/office/drawing/2014/main" id="{CD6415EF-163D-B542-B3D4-F9AA1F93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775512"/>
            <a:ext cx="4378883" cy="294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B99A9-CA22-114E-A3BA-CE16FDD156D7}"/>
              </a:ext>
            </a:extLst>
          </p:cNvPr>
          <p:cNvSpPr/>
          <p:nvPr/>
        </p:nvSpPr>
        <p:spPr>
          <a:xfrm>
            <a:off x="399142" y="1784391"/>
            <a:ext cx="4378883" cy="29411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DDC3997-C7CB-584B-BDBF-AE5464A11F6D}"/>
              </a:ext>
            </a:extLst>
          </p:cNvPr>
          <p:cNvSpPr/>
          <p:nvPr/>
        </p:nvSpPr>
        <p:spPr>
          <a:xfrm rot="2626864">
            <a:off x="4168426" y="4039373"/>
            <a:ext cx="1219200" cy="72571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684CC-0CFA-074F-9F5D-8C754E1811D1}"/>
              </a:ext>
            </a:extLst>
          </p:cNvPr>
          <p:cNvSpPr txBox="1"/>
          <p:nvPr/>
        </p:nvSpPr>
        <p:spPr>
          <a:xfrm>
            <a:off x="366963" y="4540875"/>
            <a:ext cx="2423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ＭＳ Ｐゴシック" panose="020B0600070205080204" pitchFamily="34" charset="-128"/>
                <a:cs typeface="+mn-cs"/>
              </a:rPr>
              <a:t>MinION from ONT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C9A6BE0-035D-4D45-AA88-9C10BDC56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946900" y="6373813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76BE83-CBB8-5848-A3B9-9F433A948BCE}"/>
              </a:ext>
            </a:extLst>
          </p:cNvPr>
          <p:cNvSpPr/>
          <p:nvPr/>
        </p:nvSpPr>
        <p:spPr>
          <a:xfrm>
            <a:off x="76200" y="910043"/>
            <a:ext cx="8943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Mohammed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Alser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Zülal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Bingöl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Damla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Senol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Cali,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Jeremie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Kim,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Saugata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Ghose, Can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Alkan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 Onur Mutlu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“Accelerating Genome Analysis: A Primer on an Ongoing Journey”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Calibri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IEEE Micro, August 2020.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1AC44-75A3-4349-9946-96683AA9B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204" y="1702419"/>
            <a:ext cx="3577446" cy="633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A8184-11C2-4146-99A6-DC2DD45B8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425" y="2638622"/>
            <a:ext cx="358422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7854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700" dirty="0"/>
              <a:t>Mohammed Alser, </a:t>
            </a:r>
            <a:r>
              <a:rPr lang="en-US" sz="1700" dirty="0" err="1"/>
              <a:t>Zulal</a:t>
            </a:r>
            <a:r>
              <a:rPr lang="en-US" sz="1700" dirty="0"/>
              <a:t> </a:t>
            </a:r>
            <a:r>
              <a:rPr lang="en-US" sz="1700" dirty="0" err="1"/>
              <a:t>Bingol</a:t>
            </a:r>
            <a:r>
              <a:rPr lang="en-US" sz="1700" dirty="0"/>
              <a:t>, Damla Senol Cali, </a:t>
            </a:r>
            <a:r>
              <a:rPr lang="en-US" sz="1700" dirty="0" err="1"/>
              <a:t>Jeremie</a:t>
            </a:r>
            <a:r>
              <a:rPr lang="en-US" sz="1700" dirty="0"/>
              <a:t> Kim, Saugata Ghose, Can Alkan,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Genome Analysis: A Primer on an Ongoing Journey"</a:t>
            </a:r>
            <a:br>
              <a:rPr lang="en-US" sz="1700" dirty="0">
                <a:solidFill>
                  <a:srgbClr val="0432FF"/>
                </a:solidFill>
              </a:rPr>
            </a:br>
            <a:r>
              <a:rPr lang="en-US" sz="1700" i="1" dirty="0">
                <a:hlinkClick r:id="rId3"/>
              </a:rPr>
              <a:t>IEEE Micro</a:t>
            </a:r>
            <a:r>
              <a:rPr lang="en-US" sz="1700" i="1" dirty="0"/>
              <a:t> (</a:t>
            </a:r>
            <a:r>
              <a:rPr lang="en-US" sz="1700" b="1" i="1" dirty="0"/>
              <a:t>IEEE MICRO</a:t>
            </a:r>
            <a:r>
              <a:rPr lang="en-US" sz="1700" i="1" dirty="0"/>
              <a:t>)</a:t>
            </a:r>
            <a:r>
              <a:rPr lang="en-US" sz="1700" dirty="0"/>
              <a:t>, Vol. 40, No. 5, pages 65-75, September/October 2020.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Talk Video (1 hour 2 minutes)</a:t>
            </a:r>
            <a:r>
              <a:rPr lang="en-US" sz="1700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D8F9-787B-E34E-89E5-814530164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298" y="2979738"/>
            <a:ext cx="6286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0457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44F12-528E-5A48-BAE0-E0DF14FE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Beginner Reading on Genome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4F514-3E94-8048-A442-6555D3EDBF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A0203-DBBA-FD41-ADB8-08D665685A68}"/>
              </a:ext>
            </a:extLst>
          </p:cNvPr>
          <p:cNvSpPr/>
          <p:nvPr/>
        </p:nvSpPr>
        <p:spPr>
          <a:xfrm>
            <a:off x="259409" y="908720"/>
            <a:ext cx="87993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Mohammed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Joel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Lindegger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Can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Firtina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Almadhoun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Haiyu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Mao, Gagandeep Singh, Juan Gomez-Luna,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Mutlu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From Molecules to Genomic Variations to Scientific Discovery:    Intelligent Algorithms and Architectures for Intelligent Genome Analysis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Computational and Structural Biotechnology Journal,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Source code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5D9B22-CAE4-6040-89EE-CD3A1307D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3413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D41D2-621F-D5F9-13B4-D39C618AB2B6}"/>
              </a:ext>
            </a:extLst>
          </p:cNvPr>
          <p:cNvSpPr txBox="1"/>
          <p:nvPr/>
        </p:nvSpPr>
        <p:spPr>
          <a:xfrm>
            <a:off x="1557121" y="6351711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https://arxiv.org/pdf/2205.07957.pdf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05615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FPGA-based Near-Memory Analytics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800" dirty="0"/>
              <a:t>Gagandeep Singh,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Dionysios</a:t>
            </a:r>
            <a:r>
              <a:rPr lang="en-US" sz="1800" dirty="0"/>
              <a:t> Diamantopoulos, Juan Gómez-Luna, Henk </a:t>
            </a:r>
            <a:r>
              <a:rPr lang="en-US" sz="1800" dirty="0" err="1"/>
              <a:t>Corporaal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"FPGA-based Near-Memory Acceleration of Modern Data-Intensive Applications"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>
                <a:hlinkClick r:id="rId3"/>
              </a:rPr>
              <a:t>IEEE Micro</a:t>
            </a:r>
            <a:r>
              <a:rPr lang="en-US" sz="1800" i="1" dirty="0"/>
              <a:t> (</a:t>
            </a:r>
            <a:r>
              <a:rPr lang="en-US" sz="1800" b="1" i="1" dirty="0"/>
              <a:t>IEEE MICRO</a:t>
            </a:r>
            <a:r>
              <a:rPr lang="en-US" sz="1800" i="1" dirty="0"/>
              <a:t>)</a:t>
            </a:r>
            <a:r>
              <a:rPr lang="en-US" sz="1800" dirty="0"/>
              <a:t>, 2021.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632BB-F849-E647-8BF3-F204B162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915"/>
            <a:ext cx="9144000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398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BM IT Infrastructure Bl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t="15263" r="6149" b="7374"/>
          <a:stretch/>
        </p:blipFill>
        <p:spPr bwMode="auto">
          <a:xfrm>
            <a:off x="487230" y="1556792"/>
            <a:ext cx="3543649" cy="16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alpha-data.com/dcp/otherimages/adm-pcie-9h7_001_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/>
          <a:stretch/>
        </p:blipFill>
        <p:spPr bwMode="auto">
          <a:xfrm>
            <a:off x="4923586" y="1556792"/>
            <a:ext cx="3398581" cy="18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H" sz="3600"/>
              <a:t>Near-Memory Acceleration</a:t>
            </a:r>
            <a:r>
              <a:rPr lang="en-US" sz="3600" dirty="0"/>
              <a:t> using FPGAs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A7CE0-CA50-4E29-ACDC-6F6FF42444B3}"/>
              </a:ext>
            </a:extLst>
          </p:cNvPr>
          <p:cNvSpPr/>
          <p:nvPr/>
        </p:nvSpPr>
        <p:spPr>
          <a:xfrm>
            <a:off x="802723" y="3116176"/>
            <a:ext cx="3137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47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IBM POWER9 CPU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264478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7E71F-D561-4D9D-B83A-232248175A0E}"/>
              </a:ext>
            </a:extLst>
          </p:cNvPr>
          <p:cNvSpPr/>
          <p:nvPr/>
        </p:nvSpPr>
        <p:spPr>
          <a:xfrm>
            <a:off x="4992330" y="3117994"/>
            <a:ext cx="3630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47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HBM-based FPGA board 	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264478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C596C06C-D46D-4357-87C7-5C65279A2AAB}"/>
              </a:ext>
            </a:extLst>
          </p:cNvPr>
          <p:cNvSpPr/>
          <p:nvPr/>
        </p:nvSpPr>
        <p:spPr>
          <a:xfrm>
            <a:off x="3907974" y="2065366"/>
            <a:ext cx="1357342" cy="502848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OCAPI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8912" y="2810462"/>
            <a:ext cx="1560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Source: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AlphaData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704" y="2922986"/>
            <a:ext cx="1114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Source: IBM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6BA7AB-B09E-4C11-BA93-BC8ADAFA3CDC}"/>
              </a:ext>
            </a:extLst>
          </p:cNvPr>
          <p:cNvSpPr/>
          <p:nvPr/>
        </p:nvSpPr>
        <p:spPr>
          <a:xfrm>
            <a:off x="1" y="3960778"/>
            <a:ext cx="9143261" cy="980390"/>
          </a:xfrm>
          <a:prstGeom prst="rect">
            <a:avLst/>
          </a:prstGeom>
          <a:solidFill>
            <a:srgbClr val="EDEFF3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359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Near-HBM FPGA-based accelerator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AB484-6E5C-A549-A193-B92DC8112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316" y="6356351"/>
            <a:ext cx="505206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742F1-6635-4F3B-A1BB-91C9B3B8D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B8468-F22F-A64E-A0D5-417E662A5067}"/>
              </a:ext>
            </a:extLst>
          </p:cNvPr>
          <p:cNvSpPr txBox="1">
            <a:spLocks/>
          </p:cNvSpPr>
          <p:nvPr/>
        </p:nvSpPr>
        <p:spPr>
          <a:xfrm>
            <a:off x="395536" y="5502268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communication technologies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CAPI2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OCAPI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EE7DC8-95F9-474C-94C4-45A660375705}"/>
              </a:ext>
            </a:extLst>
          </p:cNvPr>
          <p:cNvSpPr txBox="1">
            <a:spLocks/>
          </p:cNvSpPr>
          <p:nvPr/>
        </p:nvSpPr>
        <p:spPr>
          <a:xfrm>
            <a:off x="251520" y="5790300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memory technologies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DDR4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HBM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45DCFD5-25A7-0B45-B861-5FC0D8EDD1A8}"/>
              </a:ext>
            </a:extLst>
          </p:cNvPr>
          <p:cNvSpPr txBox="1">
            <a:spLocks/>
          </p:cNvSpPr>
          <p:nvPr/>
        </p:nvSpPr>
        <p:spPr>
          <a:xfrm>
            <a:off x="251520" y="6078332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workloads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Weather Modeling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Genome Analysis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2401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99322-AC20-684E-9F77-0A7160274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831" y="1087822"/>
            <a:ext cx="2975882" cy="2724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31D35-E386-D340-99D2-D23BA9C0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Performance &amp; Energy Greatly Improve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49C00D-0FFC-E042-BDE2-45141F23A0E4}"/>
              </a:ext>
            </a:extLst>
          </p:cNvPr>
          <p:cNvCxnSpPr>
            <a:cxnSpLocks/>
          </p:cNvCxnSpPr>
          <p:nvPr/>
        </p:nvCxnSpPr>
        <p:spPr>
          <a:xfrm>
            <a:off x="5362690" y="3388430"/>
            <a:ext cx="249113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A4C7F3C-E6DA-324C-90F8-B69F16B6A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34" y="1066703"/>
            <a:ext cx="3727624" cy="25790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A74B65-F4B0-3846-85E6-63AB2FAC450D}"/>
              </a:ext>
            </a:extLst>
          </p:cNvPr>
          <p:cNvSpPr/>
          <p:nvPr/>
        </p:nvSpPr>
        <p:spPr>
          <a:xfrm>
            <a:off x="1273629" y="980728"/>
            <a:ext cx="2632982" cy="214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953CB8-DCF1-EE40-A622-8E1A2340FE02}"/>
              </a:ext>
            </a:extLst>
          </p:cNvPr>
          <p:cNvCxnSpPr>
            <a:cxnSpLocks/>
          </p:cNvCxnSpPr>
          <p:nvPr/>
        </p:nvCxnSpPr>
        <p:spPr>
          <a:xfrm>
            <a:off x="1257207" y="1474544"/>
            <a:ext cx="300790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75F00-C15A-A941-BFEB-2509475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1339" y="6540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1144B7-9AA2-0F43-B87D-8F2D55E744DE}"/>
              </a:ext>
            </a:extLst>
          </p:cNvPr>
          <p:cNvSpPr/>
          <p:nvPr/>
        </p:nvSpPr>
        <p:spPr>
          <a:xfrm>
            <a:off x="36512" y="4142169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5-27× performance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16-core (64-thread) IBM POWER9 CPU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665E6E-EFAF-C248-86B4-E802E91B2018}"/>
              </a:ext>
            </a:extLst>
          </p:cNvPr>
          <p:cNvSpPr/>
          <p:nvPr/>
        </p:nvSpPr>
        <p:spPr>
          <a:xfrm>
            <a:off x="36512" y="5714672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HBM alleviates memory bandwidth contention vs. DDR4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B34E3-F705-7440-BDB7-FB68551B6F9B}"/>
              </a:ext>
            </a:extLst>
          </p:cNvPr>
          <p:cNvSpPr/>
          <p:nvPr/>
        </p:nvSpPr>
        <p:spPr>
          <a:xfrm>
            <a:off x="36512" y="4681670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12-133× energy efficiency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16-core (64-thread) IBM POWER9 CPU</a:t>
            </a:r>
          </a:p>
        </p:txBody>
      </p:sp>
    </p:spTree>
    <p:extLst>
      <p:ext uri="{BB962C8B-B14F-4D97-AF65-F5344CB8AC3E}">
        <p14:creationId xmlns:p14="http://schemas.microsoft.com/office/powerpoint/2010/main" val="346750178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448800" cy="1066800"/>
          </a:xfrm>
        </p:spPr>
        <p:txBody>
          <a:bodyPr/>
          <a:lstStyle/>
          <a:p>
            <a:r>
              <a:rPr lang="en-US" dirty="0" err="1"/>
              <a:t>GenASM</a:t>
            </a:r>
            <a:r>
              <a:rPr lang="en-US" dirty="0"/>
              <a:t> Acceleration Framework </a:t>
            </a:r>
            <a:r>
              <a:rPr lang="en-US" sz="2200" b="1" dirty="0"/>
              <a:t>[MICRO 2020]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582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Scrooge: Overcoming </a:t>
            </a:r>
            <a:r>
              <a:rPr lang="en-US" sz="3800" dirty="0" err="1"/>
              <a:t>GenASM</a:t>
            </a:r>
            <a:r>
              <a:rPr lang="en-US" sz="3800" dirty="0"/>
              <a:t> Limitations</a:t>
            </a:r>
            <a:endParaRPr lang="en-US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600" b="0" i="0" dirty="0">
                <a:solidFill>
                  <a:srgbClr val="000000"/>
                </a:solidFill>
                <a:effectLst/>
              </a:rPr>
              <a:t>Joël </a:t>
            </a:r>
            <a:r>
              <a:rPr lang="en-US" sz="16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 Cali, Mohammed </a:t>
            </a:r>
            <a:r>
              <a:rPr lang="en-US" sz="16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Juan Gómez-Luna, Nika Mansouri </a:t>
            </a:r>
            <a:r>
              <a:rPr lang="en-US" sz="1600" b="0" i="0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"Scrooge: A Fast and Memory-Frugal Genomic Sequence Aligner for CPUs, GPUs, and ASICs"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1" dirty="0">
                <a:solidFill>
                  <a:srgbClr val="000000"/>
                </a:solidFill>
                <a:effectLst/>
                <a:hlinkClick r:id="rId3"/>
              </a:rPr>
              <a:t>Bioinformatics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[published online on] 24 March 2023.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Online link at Bioinformatics Journal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arXiv preprint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6"/>
              </a:rPr>
              <a:t>Scrooge Source Code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7793F-70F0-ABDA-8C95-C6EAE74CBBCA}"/>
              </a:ext>
            </a:extLst>
          </p:cNvPr>
          <p:cNvSpPr txBox="1"/>
          <p:nvPr/>
        </p:nvSpPr>
        <p:spPr>
          <a:xfrm>
            <a:off x="1489265" y="6351711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https://arxiv.org/pdf/2208.09985.pdf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12CEE-9833-EF7A-579D-3C540543C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21" y="3861048"/>
            <a:ext cx="8516679" cy="16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031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CB9B256C-96E4-964D-99C7-43D49F11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Approaches to (Instruction-Level) Concurrency</a:t>
            </a:r>
          </a:p>
        </p:txBody>
      </p:sp>
      <p:sp>
        <p:nvSpPr>
          <p:cNvPr id="94210" name="Content Placeholder 2">
            <a:extLst>
              <a:ext uri="{FF2B5EF4-FFF2-40B4-BE49-F238E27FC236}">
                <a16:creationId xmlns:a16="http://schemas.microsoft.com/office/drawing/2014/main" id="{17696944-7D6D-674B-BFFE-09C353E5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Pipelining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Fine-Grained Multithreading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Out-of-order Execution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Dataflow (at the ISA level)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Superscalar Execution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VLIW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Systolic Arrays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Decoupled Access Execute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SIMD Processing (Vector and Array processors, GPUs)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45D4DC97-85C1-B345-9305-D9154791B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03AAF-1C3D-9E44-A5B4-613C8C68F8D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EE409-C629-EE40-8785-B23714A44A68}"/>
              </a:ext>
            </a:extLst>
          </p:cNvPr>
          <p:cNvSpPr txBox="1"/>
          <p:nvPr/>
        </p:nvSpPr>
        <p:spPr>
          <a:xfrm>
            <a:off x="2337740" y="5360253"/>
            <a:ext cx="4697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</a:rPr>
              <a:t>Now you are very familiar with </a:t>
            </a:r>
          </a:p>
          <a:p>
            <a:pPr algn="ctr"/>
            <a:r>
              <a:rPr lang="en-US" sz="2400" b="1" dirty="0">
                <a:solidFill>
                  <a:srgbClr val="0432FF"/>
                </a:solidFill>
              </a:rPr>
              <a:t>many processing paradigms</a:t>
            </a:r>
          </a:p>
        </p:txBody>
      </p:sp>
    </p:spTree>
    <p:extLst>
      <p:ext uri="{BB962C8B-B14F-4D97-AF65-F5344CB8AC3E}">
        <p14:creationId xmlns:p14="http://schemas.microsoft.com/office/powerpoint/2010/main" val="320680068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457D-A721-4A44-B8D8-72673576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In-Storage Genome Filtering </a:t>
            </a:r>
            <a:r>
              <a:rPr lang="en-US" sz="3000" b="1" dirty="0">
                <a:solidFill>
                  <a:srgbClr val="006633"/>
                </a:solidFill>
              </a:rPr>
              <a:t>[ASPLOS 2022]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1321-BE99-F645-98CF-FE78CE8E2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23656"/>
          </a:xfrm>
        </p:spPr>
        <p:txBody>
          <a:bodyPr/>
          <a:lstStyle/>
          <a:p>
            <a:r>
              <a:rPr lang="en-US" sz="1600" dirty="0"/>
              <a:t>Nika Mansouri </a:t>
            </a:r>
            <a:r>
              <a:rPr lang="en-US" sz="1600" dirty="0" err="1"/>
              <a:t>Ghiasi</a:t>
            </a:r>
            <a:r>
              <a:rPr lang="en-US" sz="1600" dirty="0"/>
              <a:t>, </a:t>
            </a:r>
            <a:r>
              <a:rPr lang="en-US" sz="1600" dirty="0" err="1"/>
              <a:t>Jisung</a:t>
            </a:r>
            <a:r>
              <a:rPr lang="en-US" sz="1600" dirty="0"/>
              <a:t> Park, Harun Mustafa, </a:t>
            </a:r>
            <a:r>
              <a:rPr lang="en-US" sz="1600" dirty="0" err="1"/>
              <a:t>Jeremie</a:t>
            </a:r>
            <a:r>
              <a:rPr lang="en-US" sz="1600" dirty="0"/>
              <a:t> Kim, </a:t>
            </a:r>
            <a:r>
              <a:rPr lang="en-US" sz="1600" dirty="0" err="1"/>
              <a:t>Ataberk</a:t>
            </a:r>
            <a:r>
              <a:rPr lang="en-US" sz="1600" dirty="0"/>
              <a:t> </a:t>
            </a:r>
            <a:r>
              <a:rPr lang="en-US" sz="1600" dirty="0" err="1"/>
              <a:t>Olgun</a:t>
            </a:r>
            <a:r>
              <a:rPr lang="en-US" sz="1600" dirty="0"/>
              <a:t>, </a:t>
            </a:r>
            <a:r>
              <a:rPr lang="en-US" sz="1600" dirty="0" err="1"/>
              <a:t>Arvid</a:t>
            </a:r>
            <a:r>
              <a:rPr lang="en-US" sz="1600" dirty="0"/>
              <a:t> Gollwitzer, </a:t>
            </a:r>
            <a:r>
              <a:rPr lang="en-US" sz="1600" dirty="0" err="1"/>
              <a:t>Damla</a:t>
            </a:r>
            <a:r>
              <a:rPr lang="en-US" sz="1600" dirty="0"/>
              <a:t> </a:t>
            </a:r>
            <a:r>
              <a:rPr lang="en-US" sz="1600" dirty="0" err="1"/>
              <a:t>Senol</a:t>
            </a:r>
            <a:r>
              <a:rPr lang="en-US" sz="1600" dirty="0"/>
              <a:t> Cali, Can </a:t>
            </a:r>
            <a:r>
              <a:rPr lang="en-US" sz="1600" dirty="0" err="1"/>
              <a:t>Firtina</a:t>
            </a:r>
            <a:r>
              <a:rPr lang="en-US" sz="1600" dirty="0"/>
              <a:t>, </a:t>
            </a:r>
            <a:r>
              <a:rPr lang="en-US" sz="1600" dirty="0" err="1"/>
              <a:t>Haiyu</a:t>
            </a:r>
            <a:r>
              <a:rPr lang="en-US" sz="1600" dirty="0"/>
              <a:t> Mao, Nour </a:t>
            </a:r>
            <a:r>
              <a:rPr lang="en-US" sz="1600" dirty="0" err="1"/>
              <a:t>Almadhoun</a:t>
            </a:r>
            <a:r>
              <a:rPr lang="en-US" sz="1600" dirty="0"/>
              <a:t> </a:t>
            </a:r>
            <a:r>
              <a:rPr lang="en-US" sz="1600" dirty="0" err="1"/>
              <a:t>Alserr</a:t>
            </a:r>
            <a:r>
              <a:rPr lang="en-US" sz="1600" dirty="0"/>
              <a:t>, </a:t>
            </a:r>
            <a:r>
              <a:rPr lang="en-US" sz="1600" dirty="0" err="1"/>
              <a:t>Rachata</a:t>
            </a:r>
            <a:r>
              <a:rPr lang="en-US" sz="1600" dirty="0"/>
              <a:t> </a:t>
            </a:r>
            <a:r>
              <a:rPr lang="en-US" sz="1600" dirty="0" err="1"/>
              <a:t>Ausavarungnirun</a:t>
            </a:r>
            <a:r>
              <a:rPr lang="en-US" sz="1600" dirty="0"/>
              <a:t>, Nandita Vijaykumar, Mohammed </a:t>
            </a:r>
            <a:r>
              <a:rPr lang="en-US" sz="1600" dirty="0" err="1"/>
              <a:t>Alser</a:t>
            </a:r>
            <a:r>
              <a:rPr lang="en-US" sz="1600" dirty="0"/>
              <a:t>, and 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"GenStore: A High-Performance and Energy-Efficient In-Storage Computing System for Genome Sequence Analysis"</a:t>
            </a:r>
            <a:br>
              <a:rPr lang="en-US" sz="1600" dirty="0"/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February-March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Talk 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Lightning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Lightning Talk Video</a:t>
            </a:r>
            <a:r>
              <a:rPr lang="en-US" sz="1600" dirty="0"/>
              <a:t> (90 seconds)]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Talk Video</a:t>
            </a:r>
            <a:r>
              <a:rPr lang="en-US" sz="1600" dirty="0"/>
              <a:t> (17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A6B0D-F903-EF49-95E9-CBAF1ED54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0AA4F-1E6B-654B-901C-A9559E10A0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93096"/>
            <a:ext cx="9144000" cy="20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3580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Sequence-to-Graph Mapping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600" dirty="0" err="1"/>
              <a:t>Damla</a:t>
            </a:r>
            <a:r>
              <a:rPr lang="en-US" sz="1600" dirty="0"/>
              <a:t> </a:t>
            </a:r>
            <a:r>
              <a:rPr lang="en-US" sz="1600" dirty="0" err="1"/>
              <a:t>Senol</a:t>
            </a:r>
            <a:r>
              <a:rPr lang="en-US" sz="1600" dirty="0"/>
              <a:t> Cali, Konstantinos </a:t>
            </a:r>
            <a:r>
              <a:rPr lang="en-US" sz="1600" dirty="0" err="1"/>
              <a:t>Kanellopoulos</a:t>
            </a:r>
            <a:r>
              <a:rPr lang="en-US" sz="1600" dirty="0"/>
              <a:t>, Joel </a:t>
            </a:r>
            <a:r>
              <a:rPr lang="en-US" sz="1600" dirty="0" err="1"/>
              <a:t>Lindegger</a:t>
            </a:r>
            <a:r>
              <a:rPr lang="en-US" sz="1600" dirty="0"/>
              <a:t>, </a:t>
            </a:r>
            <a:r>
              <a:rPr lang="en-US" sz="1600" dirty="0" err="1"/>
              <a:t>Zulal</a:t>
            </a:r>
            <a:r>
              <a:rPr lang="en-US" sz="1600" dirty="0"/>
              <a:t> </a:t>
            </a:r>
            <a:r>
              <a:rPr lang="en-US" sz="1600" dirty="0" err="1"/>
              <a:t>Bingol</a:t>
            </a:r>
            <a:r>
              <a:rPr lang="en-US" sz="1600" dirty="0"/>
              <a:t>, Gurpreet S. Kalsi, </a:t>
            </a:r>
            <a:r>
              <a:rPr lang="en-US" sz="1600" dirty="0" err="1"/>
              <a:t>Ziyi</a:t>
            </a:r>
            <a:r>
              <a:rPr lang="en-US" sz="1600" dirty="0"/>
              <a:t> </a:t>
            </a:r>
            <a:r>
              <a:rPr lang="en-US" sz="1600" dirty="0" err="1"/>
              <a:t>Zuo</a:t>
            </a:r>
            <a:r>
              <a:rPr lang="en-US" sz="1600" dirty="0"/>
              <a:t>, Can </a:t>
            </a:r>
            <a:r>
              <a:rPr lang="en-US" sz="1600" dirty="0" err="1"/>
              <a:t>Firtina</a:t>
            </a:r>
            <a:r>
              <a:rPr lang="en-US" sz="1600" dirty="0"/>
              <a:t>, </a:t>
            </a:r>
            <a:r>
              <a:rPr lang="en-US" sz="1600" dirty="0" err="1"/>
              <a:t>Meryem</a:t>
            </a:r>
            <a:r>
              <a:rPr lang="en-US" sz="1600" dirty="0"/>
              <a:t> Banu </a:t>
            </a:r>
            <a:r>
              <a:rPr lang="en-US" sz="1600" dirty="0" err="1"/>
              <a:t>Cavlak</a:t>
            </a:r>
            <a:r>
              <a:rPr lang="en-US" sz="1600" dirty="0"/>
              <a:t>, </a:t>
            </a:r>
            <a:r>
              <a:rPr lang="en-US" sz="1600" dirty="0" err="1"/>
              <a:t>Jeremie</a:t>
            </a:r>
            <a:r>
              <a:rPr lang="en-US" sz="1600" dirty="0"/>
              <a:t> Kim, Nika </a:t>
            </a:r>
            <a:r>
              <a:rPr lang="en-US" sz="1600" dirty="0" err="1"/>
              <a:t>MansouriGhiasi</a:t>
            </a:r>
            <a:r>
              <a:rPr lang="en-US" sz="1600" dirty="0"/>
              <a:t>, Gagandeep Singh, Juan Gomez-Luna, Nour </a:t>
            </a:r>
            <a:r>
              <a:rPr lang="en-US" sz="1600" dirty="0" err="1"/>
              <a:t>Almadhoun</a:t>
            </a:r>
            <a:r>
              <a:rPr lang="en-US" sz="1600" dirty="0"/>
              <a:t> </a:t>
            </a:r>
            <a:r>
              <a:rPr lang="en-US" sz="1600" dirty="0" err="1"/>
              <a:t>Alserr</a:t>
            </a:r>
            <a:r>
              <a:rPr lang="en-US" sz="1600" dirty="0"/>
              <a:t>, Mohammed </a:t>
            </a:r>
            <a:r>
              <a:rPr lang="en-US" sz="1600" dirty="0" err="1"/>
              <a:t>Alser</a:t>
            </a:r>
            <a:r>
              <a:rPr lang="en-US" sz="1600" dirty="0"/>
              <a:t>, Sreenivas </a:t>
            </a:r>
            <a:r>
              <a:rPr lang="en-US" sz="1600" dirty="0" err="1"/>
              <a:t>Subramoney</a:t>
            </a:r>
            <a:r>
              <a:rPr lang="en-US" sz="1600" dirty="0"/>
              <a:t>, Can </a:t>
            </a:r>
            <a:r>
              <a:rPr lang="en-US" sz="1600" dirty="0" err="1"/>
              <a:t>Alkan</a:t>
            </a:r>
            <a:r>
              <a:rPr lang="en-US" sz="1600" dirty="0"/>
              <a:t>, </a:t>
            </a:r>
            <a:r>
              <a:rPr lang="en-US" sz="1600" dirty="0" err="1"/>
              <a:t>Saugata</a:t>
            </a:r>
            <a:r>
              <a:rPr lang="en-US" sz="1600" dirty="0"/>
              <a:t> Ghose, and 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"SeGraM: A Universal Hardware Accelerator for Genomic Sequence-to-Graph and Sequence-to-Sequence Mapping"</a:t>
            </a:r>
            <a:br>
              <a:rPr lang="en-US" sz="1600" dirty="0"/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49th International Symposium on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ISCA</a:t>
            </a:r>
            <a:r>
              <a:rPr lang="en-US" sz="1600" i="1" dirty="0"/>
              <a:t>)</a:t>
            </a:r>
            <a:r>
              <a:rPr lang="en-US" sz="1600" dirty="0"/>
              <a:t>, New York, June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arXiv version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77C33-B9F9-1DE8-0190-AA7C750B3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62568"/>
            <a:ext cx="9144000" cy="245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7793F-70F0-ABDA-8C95-C6EAE74CBBCA}"/>
              </a:ext>
            </a:extLst>
          </p:cNvPr>
          <p:cNvSpPr txBox="1"/>
          <p:nvPr/>
        </p:nvSpPr>
        <p:spPr>
          <a:xfrm>
            <a:off x="1489265" y="6351711"/>
            <a:ext cx="616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https://arxiv.org/pdf/2205.05883.pdf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5695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AF3F-9751-EA0C-E57E-7EC85307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800" dirty="0"/>
              <a:t>More on Fast &amp; Efficient Genome Analysis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9197-0EFA-14C6-7682-C1BC3D938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83210-44B8-FA3D-53BB-5CC8FB583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8A6BA-C088-9441-9826-2C0854D7F91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C3A35-D050-6C98-30F5-80450BFC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92" y="1061027"/>
            <a:ext cx="8147016" cy="5193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D2BAD-6CD3-086B-3017-07353E4E4B79}"/>
              </a:ext>
            </a:extLst>
          </p:cNvPr>
          <p:cNvSpPr txBox="1"/>
          <p:nvPr/>
        </p:nvSpPr>
        <p:spPr>
          <a:xfrm>
            <a:off x="1569945" y="6471823"/>
            <a:ext cx="624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https://www.youtube.com/watch?v=NCagwf0ivT0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50224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Lectures on Genome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955"/>
            <a:ext cx="8851900" cy="521176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3a</a:t>
            </a:r>
          </a:p>
          <a:p>
            <a:pPr lvl="1"/>
            <a:r>
              <a:rPr lang="en-US" sz="1800" b="1" dirty="0"/>
              <a:t>Introduction to Genome Sequence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https://www.youtube.com/watch?v=CrRb32v7SJc&amp;list=PL5Q2soXY2Zi9xidyIgBxUz7xRPS-wisBN&amp;index=5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8</a:t>
            </a:r>
          </a:p>
          <a:p>
            <a:pPr lvl="1"/>
            <a:r>
              <a:rPr lang="en-US" sz="1800" b="1" dirty="0"/>
              <a:t>Intelligent Genome Analysis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https://www.youtube.com/watch?v=ygmQpdDTL7o&amp;list=PL5Q2soXY2Zi9xidyIgBxUz7xRPS-wisBN&amp;index=14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Computer Architecture, Fall 2020, Lecture 9a</a:t>
            </a:r>
          </a:p>
          <a:p>
            <a:pPr lvl="1"/>
            <a:r>
              <a:rPr lang="en-US" sz="1800" b="1" dirty="0" err="1"/>
              <a:t>GenASM</a:t>
            </a:r>
            <a:r>
              <a:rPr lang="en-US" sz="1800" b="1" dirty="0"/>
              <a:t>: Approx. String Matching Accelerator </a:t>
            </a:r>
            <a:r>
              <a:rPr lang="en-US" sz="18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https://www.youtube.com/watch?v=XoLpzmN-Pas&amp;list=PL5Q2soXY2Zi9xidyIgBxUz7xRPS-wisBN&amp;index=15 </a:t>
            </a:r>
          </a:p>
          <a:p>
            <a:pPr lvl="1"/>
            <a:endParaRPr lang="en-US" sz="600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Accelerating Genomics Project Course, Fall 2020, Lecture 1</a:t>
            </a:r>
          </a:p>
          <a:p>
            <a:pPr lvl="1"/>
            <a:r>
              <a:rPr lang="en-US" sz="2000" b="1" dirty="0"/>
              <a:t>Accelerating Genomics </a:t>
            </a:r>
            <a:r>
              <a:rPr lang="en-US" sz="2000" dirty="0"/>
              <a:t>(ETH Zürich, Fall 2020)</a:t>
            </a:r>
          </a:p>
          <a:p>
            <a:pPr lvl="1"/>
            <a:r>
              <a:rPr lang="en-US" sz="17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https://www.youtube.com/watch?v=rgjl8ZyLsAg&amp;list=PL5Q2soXY2Zi9E2bBVAgCqLgwiDRQDTyId</a:t>
            </a:r>
            <a:r>
              <a:rPr lang="en-US" sz="1700" dirty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4FBF-90BC-A44A-80A5-E27853501F68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441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2400"/>
            <a:ext cx="8610600" cy="1066800"/>
          </a:xfrm>
        </p:spPr>
        <p:txBody>
          <a:bodyPr/>
          <a:lstStyle/>
          <a:p>
            <a:r>
              <a:rPr lang="en-US" sz="3500" b="1" dirty="0"/>
              <a:t>Genomics Course (Fall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5340068" cy="5195664"/>
          </a:xfrm>
        </p:spPr>
        <p:txBody>
          <a:bodyPr/>
          <a:lstStyle/>
          <a:p>
            <a:r>
              <a:rPr lang="en-US" sz="1600" b="1" dirty="0">
                <a:solidFill>
                  <a:srgbClr val="0432FF"/>
                </a:solidFill>
                <a:hlinkClick r:id="rId2"/>
              </a:rPr>
              <a:t>Fall 2022 Edition: </a:t>
            </a:r>
            <a:endParaRPr lang="en-US" sz="1600" b="1" dirty="0">
              <a:solidFill>
                <a:srgbClr val="0432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2"/>
              </a:rPr>
              <a:t>https://safari.ethz.ch/projects_and_seminars/fall2022/doku.php?id=bioinformatics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4"/>
              </a:rPr>
              <a:t>Spring 2022 Edition: </a:t>
            </a:r>
            <a:endParaRPr lang="en-US" sz="1600" b="1" dirty="0">
              <a:solidFill>
                <a:srgbClr val="0432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4"/>
              </a:rPr>
              <a:t>https://safari.ethz.ch/projects_and_seminars/spring2022/doku.php?id=bioinformatics</a:t>
            </a:r>
            <a:r>
              <a:rPr lang="en-US" sz="1400" dirty="0">
                <a:solidFill>
                  <a:srgbClr val="0432FF"/>
                </a:solidFill>
              </a:rPr>
              <a:t>  </a:t>
            </a:r>
          </a:p>
          <a:p>
            <a:pPr marL="344487" lvl="1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(Fall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5"/>
              </a:rPr>
              <a:t>https://www.youtube.com/watch?v=nA41964-9r8&amp;list=PL5Q2soXY2Zi8tFlQvdxOdizD_EhVAMVQV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endParaRPr lang="en-US" sz="1600" b="1" dirty="0">
              <a:solidFill>
                <a:srgbClr val="0432F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(Spring 2022):</a:t>
            </a:r>
            <a:endParaRPr lang="en-US" sz="1600" b="1" dirty="0">
              <a:solidFill>
                <a:srgbClr val="0432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7"/>
              </a:rPr>
              <a:t>https://www.youtube.com/watch?v=DEL_5A_Y3TI&amp;list=PL5Q2soXY2Zi8NrPDgOR1yRU_Cxxjw-u18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Genomics lectures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421B9-1559-06A9-963C-137F113AE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0"/>
            <a:ext cx="41716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8D170-9599-FFAE-F2B9-5231555427D6}"/>
              </a:ext>
            </a:extLst>
          </p:cNvPr>
          <p:cNvSpPr txBox="1"/>
          <p:nvPr/>
        </p:nvSpPr>
        <p:spPr>
          <a:xfrm>
            <a:off x="176382" y="5949280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79158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Performance Perspective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966632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29C9-C5BC-B34A-B25A-0F6966BB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1A5712"/>
                </a:solidFill>
              </a:rPr>
              <a:t>It</a:t>
            </a:r>
            <a:r>
              <a:rPr lang="fr-FR" sz="4400" dirty="0">
                <a:solidFill>
                  <a:srgbClr val="1A5712"/>
                </a:solidFill>
              </a:rPr>
              <a:t>’</a:t>
            </a:r>
            <a:r>
              <a:rPr lang="en-US" sz="4400" dirty="0">
                <a:solidFill>
                  <a:srgbClr val="1A5712"/>
                </a:solidFill>
              </a:rPr>
              <a:t>s the Memory, Stupid!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C7EF-C03C-8C4A-8FAD-799B8EE3A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6E78-3DDD-9C4C-A5E7-9CE593547F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728D2-2746-8246-9859-889F4D12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24" y="1767874"/>
            <a:ext cx="5868888" cy="3173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FFB468-0E15-E34B-ABDB-0D1808EAC96F}"/>
              </a:ext>
            </a:extLst>
          </p:cNvPr>
          <p:cNvSpPr txBox="1"/>
          <p:nvPr/>
        </p:nvSpPr>
        <p:spPr>
          <a:xfrm>
            <a:off x="1699751" y="6516415"/>
            <a:ext cx="5343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http://cva.stanford.edu/classes/cs99s/papers/architects_look_to_future.pdf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C73D8-45B5-DC76-9AD1-050AF0AC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832" y="5445028"/>
            <a:ext cx="6017480" cy="8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01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68760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3728" y="321297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Mutlu+,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Runahead Execution: An Alternative to Very Large Instruction Windows for Out-of-Order Processors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HPCA 2003.</a:t>
            </a:r>
          </a:p>
        </p:txBody>
      </p:sp>
    </p:spTree>
    <p:extLst>
      <p:ext uri="{BB962C8B-B14F-4D97-AF65-F5344CB8AC3E}">
        <p14:creationId xmlns:p14="http://schemas.microsoft.com/office/powerpoint/2010/main" val="7024759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Performance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sz="1800" dirty="0"/>
              <a:t>Onur Mutlu, Jared Stark, Chris Wilkerson, and Yale N. </a:t>
            </a:r>
            <a:r>
              <a:rPr lang="en-US" sz="1800" dirty="0" err="1"/>
              <a:t>Patt</a:t>
            </a:r>
            <a:r>
              <a:rPr lang="en-US" sz="1800" dirty="0"/>
              <a:t>, 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"Runahead Execution: An Alternative to Very Large Instruction Windows for Out-of-order Processors"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9th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pages 129-140, Anaheim, CA, February 2003. </a:t>
            </a:r>
            <a:r>
              <a:rPr lang="en-US" sz="1800" dirty="0">
                <a:hlinkClick r:id="rId4"/>
              </a:rPr>
              <a:t>Slides (pdf)</a:t>
            </a:r>
            <a:r>
              <a:rPr lang="en-US" sz="1800" dirty="0"/>
              <a:t> </a:t>
            </a:r>
            <a:r>
              <a:rPr lang="en-US" sz="1800" b="1" i="1" dirty="0"/>
              <a:t> </a:t>
            </a:r>
          </a:p>
          <a:p>
            <a:pPr marL="327025" lvl="1" indent="0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One of the 15 computer arch. papers of 2003 selected as Top Picks by IEEE Micro.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1" dirty="0">
                <a:solidFill>
                  <a:srgbClr val="FF0000"/>
                </a:solidFill>
              </a:rPr>
              <a:t>HPCA Test of Time Award (awarded in 2021).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hlinkClick r:id="rId5"/>
              </a:rPr>
              <a:t>Lecture Slides (pptx)</a:t>
            </a:r>
            <a:r>
              <a:rPr lang="en-US" sz="1200" dirty="0"/>
              <a:t> </a:t>
            </a:r>
            <a:r>
              <a:rPr lang="en-US" sz="1200" dirty="0">
                <a:hlinkClick r:id="rId6"/>
              </a:rPr>
              <a:t>(pdf)</a:t>
            </a:r>
            <a:r>
              <a:rPr lang="en-US" sz="1200" dirty="0"/>
              <a:t>]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hlinkClick r:id="rId7"/>
              </a:rPr>
              <a:t>Lecture Video</a:t>
            </a:r>
            <a:r>
              <a:rPr lang="en-US" sz="1200" dirty="0"/>
              <a:t> (1 </a:t>
            </a:r>
            <a:r>
              <a:rPr lang="en-US" sz="1200" dirty="0" err="1"/>
              <a:t>hr</a:t>
            </a:r>
            <a:r>
              <a:rPr lang="en-US" sz="1200" dirty="0"/>
              <a:t> 54 mins)]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hlinkClick r:id="rId8"/>
              </a:rPr>
              <a:t>Retrospective HPCA Test of Time Award Talk Slides (pptx)</a:t>
            </a:r>
            <a:r>
              <a:rPr lang="en-US" sz="1200" dirty="0"/>
              <a:t> </a:t>
            </a:r>
            <a:r>
              <a:rPr lang="en-US" sz="1200" dirty="0">
                <a:hlinkClick r:id="rId9"/>
              </a:rPr>
              <a:t>(pdf)</a:t>
            </a:r>
            <a:r>
              <a:rPr lang="en-US" sz="1200" dirty="0"/>
              <a:t>]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hlinkClick r:id="rId10"/>
              </a:rPr>
              <a:t>Retrospective HPCA Test of Time Award Talk Video</a:t>
            </a:r>
            <a:r>
              <a:rPr lang="en-US" sz="1200" dirty="0"/>
              <a:t> (14 minutes)]</a:t>
            </a:r>
            <a:br>
              <a:rPr lang="en-US" sz="1200" dirty="0"/>
            </a:br>
            <a:endParaRPr lang="en-US" sz="12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81174"/>
            <a:ext cx="9144000" cy="2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1745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Memory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sz="2000" dirty="0"/>
              <a:t>Onur Mutlu, Jared Stark, Chris Wilkerson, and Yale N. Patt,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"Runahead Execution: An Effective Alternative to Large Instruction Windows"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>
                <a:hlinkClick r:id="rId3"/>
              </a:rPr>
              <a:t>IEEE Micro, Special Issue: Micro's Top Picks from Microarchitecture Conferences</a:t>
            </a:r>
            <a:r>
              <a:rPr lang="en-US" sz="2000" i="1" dirty="0"/>
              <a:t> (</a:t>
            </a:r>
            <a:r>
              <a:rPr lang="en-US" sz="2000" b="1" i="1" dirty="0"/>
              <a:t>MICRO TOP PICKS</a:t>
            </a:r>
            <a:r>
              <a:rPr lang="en-US" sz="2000" i="1" dirty="0"/>
              <a:t>)</a:t>
            </a:r>
            <a:r>
              <a:rPr lang="en-US" sz="2000" dirty="0"/>
              <a:t>, Vol. 23, No. 6, pages 20-25, November/December 2003.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17CDF-F5B4-644C-A49A-4135DD644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3593733"/>
            <a:ext cx="77978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7273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CB9B256C-96E4-964D-99C7-43D49F11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Approaches to (Instruction-Level) Concurrency</a:t>
            </a:r>
          </a:p>
        </p:txBody>
      </p:sp>
      <p:sp>
        <p:nvSpPr>
          <p:cNvPr id="94210" name="Content Placeholder 2">
            <a:extLst>
              <a:ext uri="{FF2B5EF4-FFF2-40B4-BE49-F238E27FC236}">
                <a16:creationId xmlns:a16="http://schemas.microsoft.com/office/drawing/2014/main" id="{17696944-7D6D-674B-BFFE-09C353E5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Pipelining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Fine-Grained Multithreading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Out-of-order Execution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Dataflow (at the ISA level)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Superscalar Execution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VLIW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Systolic Arrays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Decoupled Access Execute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SIMD Processing (Vector and Array processors, GPUs)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45D4DC97-85C1-B345-9305-D9154791B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03AAF-1C3D-9E44-A5B4-613C8C68F8D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EE409-C629-EE40-8785-B23714A44A68}"/>
              </a:ext>
            </a:extLst>
          </p:cNvPr>
          <p:cNvSpPr txBox="1"/>
          <p:nvPr/>
        </p:nvSpPr>
        <p:spPr>
          <a:xfrm>
            <a:off x="951954" y="5360253"/>
            <a:ext cx="7468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</a:rPr>
              <a:t>Food for thought: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tradeoffs of these different processing paradigms</a:t>
            </a:r>
          </a:p>
        </p:txBody>
      </p:sp>
    </p:spTree>
    <p:extLst>
      <p:ext uri="{BB962C8B-B14F-4D97-AF65-F5344CB8AC3E}">
        <p14:creationId xmlns:p14="http://schemas.microsoft.com/office/powerpoint/2010/main" val="412683782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Memory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779912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3298612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Memory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732974"/>
            <a:ext cx="8581113" cy="43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439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A89E-8F4E-9447-8DB4-7D2E211F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Informal Interview on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3F61-1703-A148-A93B-108222F0E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sz="2100" dirty="0"/>
              <a:t>Madeleine Gray and Onur Mutlu,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"‘It’s the memory, stupid’: A conversation with Onur Mutlu"</a:t>
            </a:r>
            <a:br>
              <a:rPr lang="en-US" sz="2100" dirty="0">
                <a:solidFill>
                  <a:srgbClr val="0432FF"/>
                </a:solidFill>
              </a:rPr>
            </a:br>
            <a:r>
              <a:rPr lang="en-US" sz="2100" i="1" dirty="0">
                <a:hlinkClick r:id="rId3"/>
              </a:rPr>
              <a:t>HiPEAC info 55</a:t>
            </a:r>
            <a:r>
              <a:rPr lang="en-US" sz="2100" dirty="0"/>
              <a:t>, </a:t>
            </a:r>
            <a:r>
              <a:rPr lang="en-US" sz="2100" i="1" dirty="0">
                <a:hlinkClick r:id="rId4"/>
              </a:rPr>
              <a:t>HiPEAC Newsletter</a:t>
            </a:r>
            <a:r>
              <a:rPr lang="en-US" sz="2100" dirty="0"/>
              <a:t>, October 2018.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3"/>
              </a:rPr>
              <a:t>Shorter Version in Newsletter</a:t>
            </a:r>
            <a:r>
              <a:rPr lang="en-US" sz="2100" dirty="0"/>
              <a:t>]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2"/>
              </a:rPr>
              <a:t>Longer Online Version with References</a:t>
            </a:r>
            <a:r>
              <a:rPr lang="en-US" sz="2100" dirty="0"/>
              <a:t>]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9D79F-7D36-A54F-B4D7-DB0223BEC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C1149-6380-CB40-85C3-B3663AE7C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884" y="2892360"/>
            <a:ext cx="5822032" cy="39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538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Energy Perspective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211588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08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200356878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184717"/>
              </p:ext>
            </p:extLst>
          </p:nvPr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</p:spTree>
    <p:extLst>
      <p:ext uri="{BB962C8B-B14F-4D97-AF65-F5344CB8AC3E}">
        <p14:creationId xmlns:p14="http://schemas.microsoft.com/office/powerpoint/2010/main" val="272011094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08893-8A27-9240-93C2-6EECFADC9969}"/>
              </a:ext>
            </a:extLst>
          </p:cNvPr>
          <p:cNvCxnSpPr>
            <a:cxnSpLocks/>
          </p:cNvCxnSpPr>
          <p:nvPr/>
        </p:nvCxnSpPr>
        <p:spPr>
          <a:xfrm flipV="1">
            <a:off x="1905000" y="1676400"/>
            <a:ext cx="6477000" cy="289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08F94A4-B4A7-C941-9E76-8E5F06CE95CE}"/>
              </a:ext>
            </a:extLst>
          </p:cNvPr>
          <p:cNvSpPr/>
          <p:nvPr/>
        </p:nvSpPr>
        <p:spPr>
          <a:xfrm>
            <a:off x="7848600" y="112946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6400X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9D75-0F0F-1055-1031-865FCB768539}"/>
              </a:ext>
            </a:extLst>
          </p:cNvPr>
          <p:cNvSpPr txBox="1"/>
          <p:nvPr/>
        </p:nvSpPr>
        <p:spPr>
          <a:xfrm>
            <a:off x="0" y="5623500"/>
            <a:ext cx="914400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6400X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simple integer addition </a:t>
            </a:r>
          </a:p>
        </p:txBody>
      </p:sp>
    </p:spTree>
    <p:extLst>
      <p:ext uri="{BB962C8B-B14F-4D97-AF65-F5344CB8AC3E}">
        <p14:creationId xmlns:p14="http://schemas.microsoft.com/office/powerpoint/2010/main" val="273438600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7CBD-D102-B54F-BABC-C8A1AE7D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1FC0E-1337-1B40-8B35-0A2AD6DA5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ADBE547-0584-7949-864D-540A289F9B95}"/>
              </a:ext>
            </a:extLst>
          </p:cNvPr>
          <p:cNvGraphicFramePr>
            <a:graphicFrameLocks noGrp="1"/>
          </p:cNvGraphicFramePr>
          <p:nvPr/>
        </p:nvGraphicFramePr>
        <p:xfrm>
          <a:off x="342900" y="1058931"/>
          <a:ext cx="8458200" cy="39623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2427">
                  <a:extLst>
                    <a:ext uri="{9D8B030D-6E8A-4147-A177-3AD203B41FA5}">
                      <a16:colId xmlns:a16="http://schemas.microsoft.com/office/drawing/2014/main" val="689838804"/>
                    </a:ext>
                  </a:extLst>
                </a:gridCol>
                <a:gridCol w="1706984">
                  <a:extLst>
                    <a:ext uri="{9D8B030D-6E8A-4147-A177-3AD203B41FA5}">
                      <a16:colId xmlns:a16="http://schemas.microsoft.com/office/drawing/2014/main" val="318286638"/>
                    </a:ext>
                  </a:extLst>
                </a:gridCol>
                <a:gridCol w="3598789">
                  <a:extLst>
                    <a:ext uri="{9D8B030D-6E8A-4147-A177-3AD203B41FA5}">
                      <a16:colId xmlns:a16="http://schemas.microsoft.com/office/drawing/2014/main" val="713273297"/>
                    </a:ext>
                  </a:extLst>
                </a:gridCol>
              </a:tblGrid>
              <a:tr h="508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32-bit Operation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Energy (</a:t>
                      </a:r>
                      <a:r>
                        <a:rPr lang="en-US" sz="2000" u="none" strike="noStrike" dirty="0" err="1">
                          <a:effectLst/>
                        </a:rPr>
                        <a:t>pJ</a:t>
                      </a:r>
                      <a:r>
                        <a:rPr lang="en-US" sz="2000" u="none" strike="noStrike" dirty="0">
                          <a:effectLst/>
                        </a:rPr>
                        <a:t>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ADD (int) Relative Cost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4091471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ADD (int)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1389220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ADD (float)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5758111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Register File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869900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MULT (int)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5113833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MULT (float)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7724506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SRAM Cache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0392864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DRAM 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640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6400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51455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AEE5144-6E2A-D745-9211-078E3C12BD9A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A5ECA-CCB9-7F46-A38D-A992B965F061}"/>
              </a:ext>
            </a:extLst>
          </p:cNvPr>
          <p:cNvSpPr txBox="1"/>
          <p:nvPr/>
        </p:nvSpPr>
        <p:spPr>
          <a:xfrm>
            <a:off x="0" y="5131231"/>
            <a:ext cx="9144000" cy="1077218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 memory access consumes ~6400X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energy of an integer addition </a:t>
            </a:r>
          </a:p>
        </p:txBody>
      </p:sp>
    </p:spTree>
    <p:extLst>
      <p:ext uri="{BB962C8B-B14F-4D97-AF65-F5344CB8AC3E}">
        <p14:creationId xmlns:p14="http://schemas.microsoft.com/office/powerpoint/2010/main" val="3017640591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is Critical for Energy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432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62.7%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movement</a:t>
            </a:r>
          </a:p>
        </p:txBody>
      </p:sp>
    </p:spTree>
    <p:extLst>
      <p:ext uri="{BB962C8B-B14F-4D97-AF65-F5344CB8AC3E}">
        <p14:creationId xmlns:p14="http://schemas.microsoft.com/office/powerpoint/2010/main" val="12597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CA9F-21B3-1F4E-AE30-E2B93FCF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Tradeoffs of Processing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D8A62-2E6F-F54B-B109-16DEC2F40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4CA39-65AA-0449-8712-3A8661256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CD1901-9C11-6043-9FD4-59AF4C56F67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A07B5-A427-A849-BE87-BEF807614788}"/>
              </a:ext>
            </a:extLst>
          </p:cNvPr>
          <p:cNvSpPr txBox="1"/>
          <p:nvPr/>
        </p:nvSpPr>
        <p:spPr>
          <a:xfrm>
            <a:off x="951954" y="5360253"/>
            <a:ext cx="7468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</a:rPr>
              <a:t>Food for thought: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tradeoffs of these different processing paradigms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73A6FD94-CC7F-FA40-B0B3-ECA9BC15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480" y="3297982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7D19BD8-0935-724A-894D-F0F0B30B019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2926507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112343FF-0C78-D74C-A254-7C44AA379A3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1305" y="2262188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95F9E936-AE0E-EA44-85BE-817663E229B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1305" y="1890713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602FA74D-FBF2-9946-A52F-F86B7D9B67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1305" y="1524000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04A6790E-492F-A141-A56F-4DF1AD3B4AA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3671044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4D650BAC-36EA-BD4A-8321-65E88897C93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4042519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589E65DC-D1BF-1540-B1DA-82C92036928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2604120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4F4023A4-AC4C-2344-B29C-EC0011A429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6068" y="4398119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C575E99-23C0-9D40-9F79-E5BE080BBB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55876" y="2001180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9149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Memory is Critical for Energy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6536"/>
            <a:ext cx="8610600" cy="5195664"/>
          </a:xfrm>
        </p:spPr>
        <p:txBody>
          <a:bodyPr/>
          <a:lstStyle/>
          <a:p>
            <a:r>
              <a:rPr lang="en-US" sz="1500" dirty="0" err="1"/>
              <a:t>Amirali</a:t>
            </a:r>
            <a:r>
              <a:rPr lang="en-US" sz="1500" dirty="0"/>
              <a:t> </a:t>
            </a:r>
            <a:r>
              <a:rPr lang="en-US" sz="1500" dirty="0" err="1"/>
              <a:t>Boroumand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</a:t>
            </a:r>
            <a:r>
              <a:rPr lang="en-US" sz="1500" dirty="0" err="1"/>
              <a:t>Berkin</a:t>
            </a:r>
            <a:r>
              <a:rPr lang="en-US" sz="1500" dirty="0"/>
              <a:t> Akin, Ravi Narayanaswami, Geraldo F. Oliveira, </a:t>
            </a:r>
            <a:r>
              <a:rPr lang="en-US" sz="1500" dirty="0" err="1"/>
              <a:t>Xiaoyu</a:t>
            </a:r>
            <a:r>
              <a:rPr lang="en-US" sz="1500" dirty="0"/>
              <a:t> Ma, Eric </a:t>
            </a:r>
            <a:r>
              <a:rPr lang="en-US" sz="1500" dirty="0" err="1"/>
              <a:t>Shiu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500" dirty="0">
                <a:solidFill>
                  <a:srgbClr val="0000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30th International Conference on Parallel Architectures and Compilation Techniques</a:t>
            </a:r>
            <a:r>
              <a:rPr lang="en-US" sz="1500" i="1" dirty="0"/>
              <a:t> (</a:t>
            </a:r>
            <a:r>
              <a:rPr lang="en-US" sz="1500" b="1" i="1" dirty="0"/>
              <a:t>PACT</a:t>
            </a:r>
            <a:r>
              <a:rPr lang="en-US" sz="1500" i="1" dirty="0"/>
              <a:t>)</a:t>
            </a:r>
            <a:r>
              <a:rPr lang="en-US" sz="1500" dirty="0"/>
              <a:t>, Virtual, September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Talk Video</a:t>
            </a:r>
            <a:r>
              <a:rPr lang="en-US" sz="15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3707"/>
            <a:ext cx="9144000" cy="1794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B1348-F067-3402-A629-42472D44DBC9}"/>
              </a:ext>
            </a:extLst>
          </p:cNvPr>
          <p:cNvSpPr/>
          <p:nvPr/>
        </p:nvSpPr>
        <p:spPr>
          <a:xfrm>
            <a:off x="0" y="320040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&gt; 90%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memory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in large ML models</a:t>
            </a:r>
          </a:p>
        </p:txBody>
      </p:sp>
    </p:spTree>
    <p:extLst>
      <p:ext uri="{BB962C8B-B14F-4D97-AF65-F5344CB8AC3E}">
        <p14:creationId xmlns:p14="http://schemas.microsoft.com/office/powerpoint/2010/main" val="333213153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318BC-BA84-EE49-85EE-0A779D8ABC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8A791-1653-5B47-A69A-8690B9324DD5}"/>
              </a:ext>
            </a:extLst>
          </p:cNvPr>
          <p:cNvSpPr txBox="1"/>
          <p:nvPr/>
        </p:nvSpPr>
        <p:spPr>
          <a:xfrm>
            <a:off x="4090320" y="4267200"/>
            <a:ext cx="456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https://ethz.ch/en/industry/industry/news/data/2022/03/mehr-daten-schneller-und-energiesparender-verarbeiten.html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49B78-1351-2E4E-85AF-8DCAABB9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4" y="990600"/>
            <a:ext cx="3716876" cy="5867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3B0483-9398-E345-5E7B-2CA7CD7B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r>
              <a:rPr lang="en-US" sz="3800" dirty="0"/>
              <a:t>Processing in Memory: Faster &amp; Low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E05A7-5F12-46BC-1211-FCE148A15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408" y="2514600"/>
            <a:ext cx="5477592" cy="10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236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on Processing in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8C067-138D-A3C6-DCC7-572A1872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7772400" cy="5415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EA377-A521-7E4B-A9B2-844CE156AC49}"/>
              </a:ext>
            </a:extLst>
          </p:cNvPr>
          <p:cNvSpPr txBox="1"/>
          <p:nvPr/>
        </p:nvSpPr>
        <p:spPr>
          <a:xfrm>
            <a:off x="3777241" y="5968676"/>
            <a:ext cx="4156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https://www.youtube.com/watch?v=4x9nujJtqjM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292612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6002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Reliability, Security, Safety Perspectives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140619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is Critical for Reliability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33968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Data from all of Facebook’s servers worldwide</a:t>
            </a:r>
          </a:p>
          <a:p>
            <a:r>
              <a:rPr lang="en-US" sz="1800" dirty="0"/>
              <a:t>Meza+, “</a:t>
            </a:r>
            <a:r>
              <a:rPr lang="en-US" sz="1800" dirty="0">
                <a:solidFill>
                  <a:srgbClr val="0000FF"/>
                </a:solidFill>
              </a:rPr>
              <a:t>Revisiting Memory Errors in Large-Scale Production Data Centers</a:t>
            </a:r>
            <a:r>
              <a:rPr lang="en-US" sz="1800" dirty="0"/>
              <a:t>,” DSN’15.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Shape 402"/>
          <p:cNvSpPr/>
          <p:nvPr/>
        </p:nvSpPr>
        <p:spPr>
          <a:xfrm rot="548035">
            <a:off x="6654874" y="2681423"/>
            <a:ext cx="2160259" cy="2826736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0">
                <a:solidFill>
                  <a:srgbClr val="000000"/>
                </a:solidFill>
              </a:defRPr>
            </a:pPr>
            <a:r>
              <a:rPr kumimoji="0" lang="en-US" sz="3800" b="0" i="1" u="none" strike="noStrike" kern="1200" cap="none" spc="-38" normalizeH="0" baseline="0" noProof="0" dirty="0">
                <a:ln>
                  <a:noFill/>
                </a:ln>
                <a:solidFill>
                  <a:srgbClr val="3B812F">
                    <a:lumMod val="75000"/>
                  </a:srgbClr>
                </a:solidFill>
                <a:effectLst/>
                <a:uLnTx/>
                <a:uFillTx/>
                <a:latin typeface="Garamond"/>
                <a:ea typeface="+mn-ea"/>
                <a:cs typeface="+mn-cs"/>
                <a:sym typeface="Vista Sans OT Medium"/>
              </a:rPr>
              <a:t>As memory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0">
                <a:solidFill>
                  <a:srgbClr val="000000"/>
                </a:solidFill>
              </a:defRPr>
            </a:pPr>
            <a:r>
              <a:rPr kumimoji="0" lang="en-US" sz="3800" b="0" i="1" u="none" strike="noStrike" kern="1200" cap="none" spc="-38" normalizeH="0" baseline="0" noProof="0" dirty="0">
                <a:ln>
                  <a:noFill/>
                </a:ln>
                <a:solidFill>
                  <a:srgbClr val="3B812F">
                    <a:lumMod val="75000"/>
                  </a:srgbClr>
                </a:solidFill>
                <a:effectLst/>
                <a:uLnTx/>
                <a:uFillTx/>
                <a:latin typeface="Garamond"/>
                <a:ea typeface="+mn-ea"/>
                <a:cs typeface="+mn-cs"/>
                <a:sym typeface="Vista Sans OT Medium"/>
              </a:rPr>
              <a:t>capacity increases, </a:t>
            </a:r>
            <a:r>
              <a:rPr kumimoji="0" lang="en-US" sz="3800" b="0" i="1" u="none" strike="noStrike" kern="1200" cap="none" spc="-3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+mn-ea"/>
                <a:cs typeface="+mn-cs"/>
                <a:sym typeface="Vista Sans OT Medium"/>
              </a:rPr>
              <a:t>system reliability reduces</a:t>
            </a:r>
            <a:endParaRPr kumimoji="0" sz="3800" b="0" i="1" u="none" strike="noStrike" kern="1200" cap="none" spc="-38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/>
              <a:ea typeface="+mn-ea"/>
              <a:cs typeface="+mn-cs"/>
              <a:sym typeface="Vista Sans OT Medium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44824"/>
            <a:ext cx="495347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85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84238"/>
          </a:xfrm>
        </p:spPr>
        <p:txBody>
          <a:bodyPr/>
          <a:lstStyle/>
          <a:p>
            <a:r>
              <a:rPr lang="en-US" dirty="0"/>
              <a:t>Large-Scale Failure Analysis of DRAM Chips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530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Analysis and modeling of memory errors found in all of Facebook’s server fleet</a:t>
            </a:r>
          </a:p>
          <a:p>
            <a:endParaRPr lang="en-US" dirty="0"/>
          </a:p>
          <a:p>
            <a:r>
              <a:rPr lang="en-US" sz="2000" dirty="0"/>
              <a:t>Justin Meza, </a:t>
            </a:r>
            <a:r>
              <a:rPr lang="en-US" sz="2000" dirty="0" err="1"/>
              <a:t>Qiang</a:t>
            </a:r>
            <a:r>
              <a:rPr lang="en-US" sz="2000" dirty="0"/>
              <a:t> Wu, </a:t>
            </a:r>
            <a:r>
              <a:rPr lang="en-US" sz="2000" dirty="0" err="1"/>
              <a:t>Sanjeev</a:t>
            </a:r>
            <a:r>
              <a:rPr lang="en-US" sz="2000" dirty="0"/>
              <a:t> Kumar,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"Revisiting Memory Errors in Large-Scale Production Data Centers: Analysis and Modeling of New Trends from the Field"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45th Annual IEEE/IFIP International Conference on Dependable Systems and Networks</a:t>
            </a:r>
            <a:r>
              <a:rPr lang="en-US" sz="2000" i="1" dirty="0"/>
              <a:t> (</a:t>
            </a:r>
            <a:r>
              <a:rPr lang="en-US" sz="2000" b="1" i="1" dirty="0"/>
              <a:t>DSN</a:t>
            </a:r>
            <a:r>
              <a:rPr lang="en-US" sz="2000" i="1" dirty="0"/>
              <a:t>)</a:t>
            </a:r>
            <a:r>
              <a:rPr lang="en-US" sz="2000" dirty="0"/>
              <a:t>, Rio de Janeiro, Brazil, June 2015.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DRAM Error Model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41168"/>
            <a:ext cx="9144000" cy="14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Infrastructures to Understand Such Issues</a:t>
            </a:r>
          </a:p>
        </p:txBody>
      </p:sp>
      <p:pic>
        <p:nvPicPr>
          <p:cNvPr id="5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228600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300608"/>
            <a:ext cx="6696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Kim+,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Flipping Bits in Memory Without Accessing Them: An Experimental Study of DRAM Disturbance Errors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Temperature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Controller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2990055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PC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4702" y="1962441"/>
            <a:ext cx="1447800" cy="31227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Heater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73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25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FPGAs</a:t>
            </a:r>
          </a:p>
        </p:txBody>
      </p:sp>
    </p:spTree>
    <p:extLst>
      <p:ext uri="{BB962C8B-B14F-4D97-AF65-F5344CB8AC3E}">
        <p14:creationId xmlns:p14="http://schemas.microsoft.com/office/powerpoint/2010/main" val="208148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CA3D9-EC17-41D9-8B96-EE62BE342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Testing Infrastructures</a:t>
            </a:r>
            <a:endParaRPr lang="en-CH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48B492A-05CC-4587-B391-DD570B1C5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22" y="1659451"/>
            <a:ext cx="9060657" cy="3762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20CD0-3F62-4A8C-A3EC-6EAFC6DD8CE6}"/>
              </a:ext>
            </a:extLst>
          </p:cNvPr>
          <p:cNvSpPr txBox="1"/>
          <p:nvPr/>
        </p:nvSpPr>
        <p:spPr>
          <a:xfrm>
            <a:off x="152400" y="5421631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* SoftMC [Hassan+, HPCA’17] enhanced for DDR4</a:t>
            </a:r>
            <a:endParaRPr kumimoji="0" lang="en-CH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4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"/>
    </mc:Choice>
    <mc:Fallback xmlns="">
      <p:transition spd="slow" advTm="4512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</a:t>
            </a:r>
            <a:r>
              <a:rPr lang="en-US" b="1" dirty="0"/>
              <a:t>Memory Testing Infrastructure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B6A481-3754-4809-844E-019BD3000795}"/>
              </a:ext>
            </a:extLst>
          </p:cNvPr>
          <p:cNvSpPr/>
          <p:nvPr/>
        </p:nvSpPr>
        <p:spPr>
          <a:xfrm>
            <a:off x="189560" y="764929"/>
            <a:ext cx="895443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marR="0" lvl="1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FPGA-based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SoftMC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(Xilinx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Virtex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UltraScale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 XCU200)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D3BA7F-EDA0-8441-BD22-05681B4A6C9B}"/>
              </a:ext>
            </a:extLst>
          </p:cNvPr>
          <p:cNvSpPr/>
          <p:nvPr/>
        </p:nvSpPr>
        <p:spPr>
          <a:xfrm>
            <a:off x="-2199" y="5060168"/>
            <a:ext cx="9144000" cy="1358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Fine-grained control over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commands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timing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±1.5ns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91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temperature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910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±0.1°C ),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voltage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Cambria"/>
                <a:cs typeface="+mn-cs"/>
              </a:rPr>
              <a:t>±1mV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33" name="base">
            <a:extLst>
              <a:ext uri="{FF2B5EF4-FFF2-40B4-BE49-F238E27FC236}">
                <a16:creationId xmlns:a16="http://schemas.microsoft.com/office/drawing/2014/main" id="{7487625E-2C30-489B-609B-2C1BB5714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9661"/>
            <a:ext cx="9144000" cy="3787455"/>
          </a:xfrm>
          <a:prstGeom prst="rect">
            <a:avLst/>
          </a:prstGeom>
        </p:spPr>
      </p:pic>
      <p:pic>
        <p:nvPicPr>
          <p:cNvPr id="27" name="heaterpad">
            <a:extLst>
              <a:ext uri="{FF2B5EF4-FFF2-40B4-BE49-F238E27FC236}">
                <a16:creationId xmlns:a16="http://schemas.microsoft.com/office/drawing/2014/main" id="{DEB91CE5-C725-F6CE-EA42-ACF396E97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9661"/>
            <a:ext cx="9144000" cy="3787455"/>
          </a:xfrm>
          <a:prstGeom prst="rect">
            <a:avLst/>
          </a:prstGeom>
        </p:spPr>
      </p:pic>
      <p:pic>
        <p:nvPicPr>
          <p:cNvPr id="25" name="tempctrl">
            <a:extLst>
              <a:ext uri="{FF2B5EF4-FFF2-40B4-BE49-F238E27FC236}">
                <a16:creationId xmlns:a16="http://schemas.microsoft.com/office/drawing/2014/main" id="{43426E4E-2726-0CB0-E2FF-B88138178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9661"/>
            <a:ext cx="9144000" cy="3787455"/>
          </a:xfrm>
          <a:prstGeom prst="rect">
            <a:avLst/>
          </a:prstGeom>
        </p:spPr>
      </p:pic>
      <p:pic>
        <p:nvPicPr>
          <p:cNvPr id="23" name="end">
            <a:extLst>
              <a:ext uri="{FF2B5EF4-FFF2-40B4-BE49-F238E27FC236}">
                <a16:creationId xmlns:a16="http://schemas.microsoft.com/office/drawing/2014/main" id="{571EDCD6-41C8-0E49-DC95-EB27D3AB6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9661"/>
            <a:ext cx="9144000" cy="3787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96627C-A99C-6D0A-8659-49724FE4A50F}"/>
              </a:ext>
            </a:extLst>
          </p:cNvPr>
          <p:cNvSpPr txBox="1"/>
          <p:nvPr/>
        </p:nvSpPr>
        <p:spPr>
          <a:xfrm>
            <a:off x="1268730" y="6418551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*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Hassan et al.,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"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7"/>
              </a:rPr>
              <a:t>SoftMC: A Flexible and Practical Open-Source Infrastructure for Enabling Experimental DRAM Studies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,"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 HPCA, 2017. [Available on GitHub: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8"/>
              </a:rPr>
              <a:t>https://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8"/>
              </a:rPr>
              <a:t>github.com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8"/>
              </a:rPr>
              <a:t>/CMU-SAFARI/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8"/>
              </a:rPr>
              <a:t>SoftMC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18E4B-2F28-0576-8AA2-B3772529CC17}"/>
              </a:ext>
            </a:extLst>
          </p:cNvPr>
          <p:cNvSpPr txBox="1"/>
          <p:nvPr/>
        </p:nvSpPr>
        <p:spPr>
          <a:xfrm>
            <a:off x="4183380" y="17595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652592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 Curious Phenomenon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61AD-6F6C-BFFD-F5E3-D83AE6F5B82F}"/>
              </a:ext>
            </a:extLst>
          </p:cNvPr>
          <p:cNvSpPr/>
          <p:nvPr/>
        </p:nvSpPr>
        <p:spPr>
          <a:xfrm>
            <a:off x="107504" y="5857527"/>
            <a:ext cx="9217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Kim+,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Flipping Bits in Memory Without Accessing Them: An Experimental Study of DRAM Disturbance Errors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,” ISCA 2014.</a:t>
            </a:r>
          </a:p>
        </p:txBody>
      </p:sp>
    </p:spTree>
    <p:extLst>
      <p:ext uri="{BB962C8B-B14F-4D97-AF65-F5344CB8AC3E}">
        <p14:creationId xmlns:p14="http://schemas.microsoft.com/office/powerpoint/2010/main" val="16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CA9F-21B3-1F4E-AE30-E2B93FCF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Tradeoffs of Processing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D8A62-2E6F-F54B-B109-16DEC2F40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4CA39-65AA-0449-8712-3A8661256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CD1901-9C11-6043-9FD4-59AF4C56F67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A07B5-A427-A849-BE87-BEF807614788}"/>
              </a:ext>
            </a:extLst>
          </p:cNvPr>
          <p:cNvSpPr txBox="1"/>
          <p:nvPr/>
        </p:nvSpPr>
        <p:spPr>
          <a:xfrm>
            <a:off x="515945" y="5360253"/>
            <a:ext cx="8340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</a:rPr>
              <a:t>Food for thought: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what determines the widespread success of a paradigm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73A6FD94-CC7F-FA40-B0B3-ECA9BC15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480" y="3297982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7D19BD8-0935-724A-894D-F0F0B30B019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2926507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112343FF-0C78-D74C-A254-7C44AA379A3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1305" y="2262188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95F9E936-AE0E-EA44-85BE-817663E229B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1305" y="1890713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602FA74D-FBF2-9946-A52F-F86B7D9B67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1305" y="1524000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04A6790E-492F-A141-A56F-4DF1AD3B4AA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3671044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4D650BAC-36EA-BD4A-8321-65E88897C93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4042519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589E65DC-D1BF-1540-B1DA-82C92036928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4480" y="2604120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4F4023A4-AC4C-2344-B29C-EC0011A4293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66068" y="4398119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C575E99-23C0-9D40-9F79-E5BE080BBB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55876" y="2001180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5287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DRAM RowHammer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>
          <a:xfrm>
            <a:off x="228600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E3B1D-8F75-8B42-8367-02A3C0FD41C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767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400" dirty="0"/>
              <a:t>One Can Take Over an Otherwise-Secure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5405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8508"/>
            <a:ext cx="9144000" cy="3433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" y="980728"/>
            <a:ext cx="9144000" cy="952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518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Exploiting the DRAM rowhammer bug to gain kernel privileges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Seaborn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2015)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5896" y="3212976"/>
            <a:ext cx="5493596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  <a:hlinkClick r:id="rId6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charset="0"/>
                <a:cs typeface="ＭＳ Ｐゴシック" charset="0"/>
              </a:rPr>
              <a:t> 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4168191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b="1" dirty="0"/>
              <a:t>A RowHammer Survey </a:t>
            </a:r>
            <a:r>
              <a:rPr lang="en-US" dirty="0"/>
              <a:t>Across the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 and </a:t>
            </a:r>
            <a:r>
              <a:rPr lang="en-US" sz="2000" dirty="0" err="1"/>
              <a:t>Jeremie</a:t>
            </a:r>
            <a:r>
              <a:rPr lang="en-US" sz="2000" dirty="0"/>
              <a:t> Kim,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"RowHammer: A Retrospective"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IEEE Transactions on Computer-Aided Design of Integrated Circuits and Systems</a:t>
            </a:r>
            <a:r>
              <a:rPr lang="en-US" sz="2000" i="1" dirty="0"/>
              <a:t> (</a:t>
            </a:r>
            <a:r>
              <a:rPr lang="en-US" sz="2000" b="1" i="1" dirty="0"/>
              <a:t>TCAD</a:t>
            </a:r>
            <a:r>
              <a:rPr lang="en-US" sz="2000" i="1" dirty="0"/>
              <a:t>) Special Issue on Top Picks in Hardware and Embedded Security</a:t>
            </a:r>
            <a:r>
              <a:rPr lang="en-US" sz="2000" dirty="0"/>
              <a:t>,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Preliminary 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from COSADE 2019 (pptx)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from VLSI-SOC 2020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15 minutes, with Q&amp;A)]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49580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2493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RowHammer is Still a Security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Onur Mutlu,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and A.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Yaglikci,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"Fundamentally Understanding and Solving RowHammer"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1" dirty="0">
                <a:solidFill>
                  <a:srgbClr val="000000"/>
                </a:solidFill>
                <a:effectLst/>
              </a:rPr>
              <a:t>Invited Special Session Paper at the 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28th Asia and South Pacific Design Automation Conference (</a:t>
            </a:r>
            <a:r>
              <a:rPr lang="en-US" sz="2000" b="1" i="1" dirty="0">
                <a:solidFill>
                  <a:srgbClr val="000000"/>
                </a:solidFill>
                <a:effectLst/>
                <a:hlinkClick r:id="rId3"/>
              </a:rPr>
              <a:t>ASP-DAC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Tokyo, Japan, January 2023.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7"/>
              </a:rPr>
              <a:t>Talk Video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(26 minutes)]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196C5-02F3-2C63-ED8C-CD164A3D875F}"/>
              </a:ext>
            </a:extLst>
          </p:cNvPr>
          <p:cNvSpPr txBox="1"/>
          <p:nvPr/>
        </p:nvSpPr>
        <p:spPr>
          <a:xfrm>
            <a:off x="242228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https://arxiv.org/pdf/2211.07613.pdf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12868-A861-EB93-7A79-3523C1F79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021703"/>
            <a:ext cx="8792194" cy="15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39986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is Critical for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1083202"/>
            <a:ext cx="9144000" cy="5658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90872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8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Story of RowHammer </a:t>
            </a:r>
            <a:r>
              <a:rPr lang="en-US" dirty="0"/>
              <a:t>Tutorial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936197" y="6498451"/>
            <a:ext cx="7271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https://www.youtube.com/watch?v=e6G_Vbrqr_c&amp;list=PL5Q2soXY2Zi9uIibswgf8IfNGKYktIEos&amp;index=4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BF15E-D240-F2CB-1060-C1CA860F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17510"/>
            <a:ext cx="7772400" cy="53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5826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Story of RowHammer </a:t>
            </a:r>
            <a:r>
              <a:rPr lang="en-US" dirty="0"/>
              <a:t>Tutorial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"Security Aspects of DRAM: The Story of RowHammer"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</a:rPr>
              <a:t>Invited Tutorial at </a:t>
            </a:r>
            <a:r>
              <a:rPr lang="en-US" sz="1600" b="0" i="1" dirty="0">
                <a:solidFill>
                  <a:srgbClr val="000000"/>
                </a:solidFill>
                <a:effectLst/>
                <a:hlinkClick r:id="rId3"/>
              </a:rPr>
              <a:t>14th IEEE Electron Devices Society International Memory Workshop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600" b="1" i="1" dirty="0">
                <a:solidFill>
                  <a:srgbClr val="000000"/>
                </a:solidFill>
                <a:effectLst/>
              </a:rPr>
              <a:t>IMW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Dresden, Germany, May 2022.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2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Tutorial Video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(57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B286E-F79B-FDB9-56D1-AB444EE33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488351"/>
            <a:ext cx="6178042" cy="4287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2483768" y="6546850"/>
            <a:ext cx="371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https://www.youtube.com/watch?v=37hWglkQRG0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16254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b="1" dirty="0"/>
              <a:t>10 Years of RowHammer </a:t>
            </a:r>
            <a:r>
              <a:rPr lang="en-US" dirty="0"/>
              <a:t>in 20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Story of RowHammer"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i="1" dirty="0"/>
              <a:t>Invited Talk at the </a:t>
            </a:r>
            <a:r>
              <a:rPr lang="en-US" sz="1600" i="1" dirty="0">
                <a:hlinkClick r:id="rId3"/>
              </a:rPr>
              <a:t>Workshop on Robust and Safe Software 2.0 (</a:t>
            </a:r>
            <a:r>
              <a:rPr lang="en-US" sz="1600" b="1" i="1" dirty="0">
                <a:hlinkClick r:id="rId3"/>
              </a:rPr>
              <a:t>RSS2</a:t>
            </a:r>
            <a:r>
              <a:rPr lang="en-US" sz="1600" i="1" dirty="0">
                <a:hlinkClick r:id="rId3"/>
              </a:rPr>
              <a:t>)</a:t>
            </a:r>
            <a:r>
              <a:rPr lang="en-US" sz="1600" dirty="0"/>
              <a:t>, held with </a:t>
            </a:r>
            <a:r>
              <a:rPr lang="en-US" sz="1600" i="1" dirty="0">
                <a:hlinkClick r:id="rId4"/>
              </a:rPr>
              <a:t>the 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28 February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723C9-FE25-9385-0C6B-05C68AF3F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524" y="2456204"/>
            <a:ext cx="5531788" cy="4347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14425" y="6536377"/>
            <a:ext cx="357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https://www.youtube.com/watch?v=ctKTRyi96Bk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817375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Memory Is Critical for Computing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25576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DEFB-D751-FDFE-301D-D52B8BC5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Memory Is Critical for Computing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BC496-8097-A379-EF80-49144283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193723"/>
          </a:xfrm>
        </p:spPr>
        <p:txBody>
          <a:bodyPr/>
          <a:lstStyle/>
          <a:p>
            <a:r>
              <a:rPr lang="en-US" dirty="0"/>
              <a:t>Performance</a:t>
            </a:r>
          </a:p>
          <a:p>
            <a:endParaRPr lang="en-US" sz="1200" dirty="0"/>
          </a:p>
          <a:p>
            <a:r>
              <a:rPr lang="en-US" dirty="0"/>
              <a:t>Energy</a:t>
            </a:r>
          </a:p>
          <a:p>
            <a:endParaRPr lang="en-US" sz="1200" dirty="0"/>
          </a:p>
          <a:p>
            <a:r>
              <a:rPr lang="en-US" dirty="0"/>
              <a:t>Reliability</a:t>
            </a:r>
          </a:p>
          <a:p>
            <a:endParaRPr lang="en-US" sz="1200" dirty="0"/>
          </a:p>
          <a:p>
            <a:r>
              <a:rPr lang="en-US" dirty="0"/>
              <a:t>Security &amp; Safety</a:t>
            </a:r>
          </a:p>
          <a:p>
            <a:endParaRPr lang="en-US" sz="1200" dirty="0"/>
          </a:p>
          <a:p>
            <a:r>
              <a:rPr lang="en-US" dirty="0"/>
              <a:t>Cost</a:t>
            </a:r>
          </a:p>
          <a:p>
            <a:endParaRPr lang="en-US" sz="1200" dirty="0"/>
          </a:p>
          <a:p>
            <a:r>
              <a:rPr lang="en-US" dirty="0"/>
              <a:t>Form Factor</a:t>
            </a:r>
          </a:p>
          <a:p>
            <a:endParaRPr lang="en-US" sz="1200" dirty="0"/>
          </a:p>
          <a:p>
            <a:r>
              <a:rPr lang="en-US" dirty="0"/>
              <a:t>Quality of Service &amp; Predictability</a:t>
            </a:r>
          </a:p>
          <a:p>
            <a:endParaRPr lang="en-US" sz="1200" dirty="0"/>
          </a:p>
          <a:p>
            <a:r>
              <a:rPr lang="en-US" dirty="0"/>
              <a:t>Sustainability</a:t>
            </a:r>
          </a:p>
          <a:p>
            <a:endParaRPr lang="en-US" sz="1200" dirty="0"/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30957-86DC-BA04-114E-F6DE78384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9502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Let Us Now Take A Step Back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8620023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Memory Fundamentals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45365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Memory Organization &amp; Technology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66153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4499D6BF-AA47-1441-B17D-137C7401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Memory (Programmer’s View) </a:t>
            </a:r>
          </a:p>
        </p:txBody>
      </p:sp>
      <p:sp>
        <p:nvSpPr>
          <p:cNvPr id="163842" name="Slide Number Placeholder 3">
            <a:extLst>
              <a:ext uri="{FF2B5EF4-FFF2-40B4-BE49-F238E27FC236}">
                <a16:creationId xmlns:a16="http://schemas.microsoft.com/office/drawing/2014/main" id="{01C08011-0042-EC4F-BD77-1D2679145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4D2329-EE37-AC40-BB55-DE44D53C45FC}" type="slidenum">
              <a:rPr lang="en-US" altLang="en-US" sz="1600">
                <a:solidFill>
                  <a:srgbClr val="000000"/>
                </a:solidFill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92</a:t>
            </a:fld>
            <a:endParaRPr lang="en-US" altLang="en-US" sz="16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63843" name="Picture 5">
            <a:extLst>
              <a:ext uri="{FF2B5EF4-FFF2-40B4-BE49-F238E27FC236}">
                <a16:creationId xmlns:a16="http://schemas.microsoft.com/office/drawing/2014/main" id="{C80AC465-1B5B-074D-833A-9CAB76612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965200"/>
            <a:ext cx="70231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AE1A4CB2-5E02-1845-B3A6-CD3303DC1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Abstraction: Virtual vs. Physical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214D-9549-D546-B303-77857630A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43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Programmer </a:t>
            </a:r>
            <a:r>
              <a:rPr lang="en-US" altLang="en-US">
                <a:ea typeface="ＭＳ Ｐゴシック" panose="020B0600070205080204" pitchFamily="34" charset="-128"/>
              </a:rPr>
              <a:t>sees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virtual memory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Can assume the memory is “infinite”</a:t>
            </a:r>
            <a:endParaRPr lang="en-US" altLang="ja-JP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Reality: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Physical memory </a:t>
            </a:r>
            <a:r>
              <a:rPr lang="en-US" altLang="en-US">
                <a:ea typeface="ＭＳ Ｐゴシック" panose="020B0600070205080204" pitchFamily="34" charset="-128"/>
              </a:rPr>
              <a:t>size is much smaller than what the programmer assumes</a:t>
            </a:r>
          </a:p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The system </a:t>
            </a:r>
            <a:r>
              <a:rPr lang="en-US" altLang="en-US">
                <a:ea typeface="ＭＳ Ｐゴシック" panose="020B0600070205080204" pitchFamily="34" charset="-128"/>
              </a:rPr>
              <a:t>(system software + hardware, cooperatively) maps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virtual memory addresses </a:t>
            </a:r>
            <a:r>
              <a:rPr lang="en-US" altLang="en-US">
                <a:ea typeface="ＭＳ Ｐゴシック" panose="020B0600070205080204" pitchFamily="34" charset="-128"/>
              </a:rPr>
              <a:t>to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physical memory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system automatically manages the physical memory space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transparently to the programmer</a:t>
            </a:r>
          </a:p>
          <a:p>
            <a:pPr lvl="1">
              <a:buFont typeface="Wingdings" pitchFamily="2" charset="2"/>
              <a:buNone/>
            </a:pPr>
            <a:endParaRPr lang="en-US" altLang="en-US" sz="120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sz="2200">
                <a:ea typeface="ＭＳ Ｐゴシック" panose="020B0600070205080204" pitchFamily="34" charset="-128"/>
              </a:rPr>
              <a:t>+ Programmer does not need to know the physical size of memory nor manage it </a:t>
            </a:r>
            <a:r>
              <a:rPr lang="en-US" altLang="en-US" sz="2200">
                <a:ea typeface="ＭＳ Ｐゴシック" panose="020B0600070205080204" pitchFamily="34" charset="-128"/>
                <a:sym typeface="Wingdings" pitchFamily="2" charset="2"/>
              </a:rPr>
              <a:t> A small physical memory can appear as a huge one to the programmer  Life is easier for the programmer</a:t>
            </a:r>
          </a:p>
          <a:p>
            <a:pPr>
              <a:buFont typeface="Wingdings" pitchFamily="2" charset="2"/>
              <a:buNone/>
            </a:pPr>
            <a:r>
              <a:rPr lang="en-US" altLang="en-US" sz="2200">
                <a:ea typeface="ＭＳ Ｐゴシック" panose="020B0600070205080204" pitchFamily="34" charset="-128"/>
                <a:sym typeface="Wingdings" pitchFamily="2" charset="2"/>
              </a:rPr>
              <a:t>-- More complex system software and architecture</a:t>
            </a:r>
          </a:p>
          <a:p>
            <a:pPr>
              <a:buFont typeface="Wingdings" pitchFamily="2" charset="2"/>
              <a:buNone/>
            </a:pPr>
            <a:endParaRPr lang="en-US" altLang="en-US" sz="1200">
              <a:ea typeface="ＭＳ Ｐゴシック" panose="020B0600070205080204" pitchFamily="34" charset="-128"/>
              <a:sym typeface="Wingdings" pitchFamily="2" charset="2"/>
            </a:endParaRPr>
          </a:p>
          <a:p>
            <a:pPr algn="ctr">
              <a:buFont typeface="Wingdings" pitchFamily="2" charset="2"/>
              <a:buNone/>
            </a:pPr>
            <a:r>
              <a:rPr lang="en-US" altLang="en-US" sz="2200">
                <a:ea typeface="ＭＳ Ｐゴシック" panose="020B0600070205080204" pitchFamily="34" charset="-128"/>
                <a:sym typeface="Wingdings" pitchFamily="2" charset="2"/>
              </a:rPr>
              <a:t>A classic example of the programmer/(micro)architect tradeoff</a:t>
            </a:r>
          </a:p>
          <a:p>
            <a:pPr>
              <a:buFont typeface="Wingdings" pitchFamily="2" charset="2"/>
              <a:buNone/>
            </a:pPr>
            <a:endParaRPr lang="en-US" altLang="en-US" sz="220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DEFD3-5096-BE82-77EC-60394B3ABFED}"/>
              </a:ext>
            </a:extLst>
          </p:cNvPr>
          <p:cNvSpPr txBox="1"/>
          <p:nvPr/>
        </p:nvSpPr>
        <p:spPr>
          <a:xfrm>
            <a:off x="304800" y="6488668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Requires </a:t>
            </a:r>
            <a:r>
              <a:rPr lang="en-US" b="1" dirty="0">
                <a:solidFill>
                  <a:srgbClr val="FF0000"/>
                </a:solidFill>
              </a:rPr>
              <a:t>indirection and mapping </a:t>
            </a:r>
            <a:r>
              <a:rPr lang="en-US" dirty="0">
                <a:solidFill>
                  <a:srgbClr val="FF0000"/>
                </a:solidFill>
              </a:rPr>
              <a:t>between virtual and physical address spaces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3E100170-AD35-E14B-A39B-C9E41499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(Physical) Memory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702C-A00A-004C-8D3B-A3B134298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need a larger level of storage to manage a small amount of physical memory automatically</a:t>
            </a:r>
          </a:p>
          <a:p>
            <a:pPr marL="342900" lvl="1" indent="0">
              <a:buFont typeface="Wingding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 Physical memory has a backing store: disk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We will first start with the physical memory system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now, ignore the </a:t>
            </a:r>
            <a:r>
              <a:rPr lang="en-US" altLang="en-US" dirty="0" err="1">
                <a:ea typeface="ＭＳ Ｐゴシック" panose="020B0600070205080204" pitchFamily="34" charset="-128"/>
              </a:rPr>
              <a:t>virtual</a:t>
            </a:r>
            <a:r>
              <a:rPr lang="en-US" altLang="en-US" dirty="0" err="1">
                <a:ea typeface="ＭＳ Ｐゴシック" panose="020B0600070205080204" pitchFamily="34" charset="-128"/>
                <a:sym typeface="Wingdings" pitchFamily="2" charset="2"/>
              </a:rPr>
              <a:t>physical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indirection</a:t>
            </a:r>
          </a:p>
          <a:p>
            <a:pPr marL="342900" lvl="1" indent="0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We will get back to it later, if time permits…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29DC9E74-2377-DE4C-B32E-0EE9DE2A8D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2046596-7A7A-4E45-A51D-FE2B86E8E9B8}" type="slidenum">
              <a:rPr lang="en-US" altLang="en-US" sz="1600">
                <a:solidFill>
                  <a:srgbClr val="000000"/>
                </a:solidFill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94</a:t>
            </a:fld>
            <a:endParaRPr lang="en-US" altLang="en-US" sz="16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EA960F7A-CD89-D34B-9BBF-6DED980D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>
                <a:ea typeface="ＭＳ Ｐゴシック" panose="020B0600070205080204" pitchFamily="34" charset="-128"/>
              </a:rPr>
              <a:t>Idealism</a:t>
            </a:r>
          </a:p>
        </p:txBody>
      </p:sp>
      <p:sp>
        <p:nvSpPr>
          <p:cNvPr id="166914" name="Slide Number Placeholder 3">
            <a:extLst>
              <a:ext uri="{FF2B5EF4-FFF2-40B4-BE49-F238E27FC236}">
                <a16:creationId xmlns:a16="http://schemas.microsoft.com/office/drawing/2014/main" id="{7CE45B7C-1924-4C43-ACB0-DA7FE1CA4F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49B2B2D-54CC-D54D-BA21-B6B29323038D}" type="slidenum">
              <a:rPr lang="en-US" altLang="en-US" sz="1600">
                <a:solidFill>
                  <a:srgbClr val="000000"/>
                </a:solidFill>
                <a:latin typeface="Garamond" panose="02020404030301010803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95</a:t>
            </a:fld>
            <a:endParaRPr lang="en-US" altLang="en-US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66915" name="Rectangle 4">
            <a:extLst>
              <a:ext uri="{FF2B5EF4-FFF2-40B4-BE49-F238E27FC236}">
                <a16:creationId xmlns:a16="http://schemas.microsoft.com/office/drawing/2014/main" id="{5BC49316-AAFE-4F45-A24B-000F513B4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219200"/>
            <a:ext cx="1604962" cy="20415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6916" name="TextBox 5">
            <a:extLst>
              <a:ext uri="{FF2B5EF4-FFF2-40B4-BE49-F238E27FC236}">
                <a16:creationId xmlns:a16="http://schemas.microsoft.com/office/drawing/2014/main" id="{F48500D1-6364-D24E-AA74-A33B4493E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1930400"/>
            <a:ext cx="1249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Arial" panose="020B0604020202020204" pitchFamily="34" charset="0"/>
              </a:rPr>
              <a:t>Instruction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Arial" panose="020B0604020202020204" pitchFamily="34" charset="0"/>
              </a:rPr>
              <a:t>Supply</a:t>
            </a:r>
          </a:p>
        </p:txBody>
      </p:sp>
      <p:sp>
        <p:nvSpPr>
          <p:cNvPr id="166917" name="Rectangle 6">
            <a:extLst>
              <a:ext uri="{FF2B5EF4-FFF2-40B4-BE49-F238E27FC236}">
                <a16:creationId xmlns:a16="http://schemas.microsoft.com/office/drawing/2014/main" id="{C30A0C7D-E40B-C443-BA0A-1523BC33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8" y="1219200"/>
            <a:ext cx="1604962" cy="20415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6918" name="TextBox 7">
            <a:extLst>
              <a:ext uri="{FF2B5EF4-FFF2-40B4-BE49-F238E27FC236}">
                <a16:creationId xmlns:a16="http://schemas.microsoft.com/office/drawing/2014/main" id="{52237D38-CB6A-8C43-BC8A-3138118D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773" y="1771650"/>
            <a:ext cx="13260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Arial" panose="020B0604020202020204" pitchFamily="34" charset="0"/>
              </a:rPr>
              <a:t>Pipeline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Arial" panose="020B0604020202020204" pitchFamily="34" charset="0"/>
              </a:rPr>
              <a:t>(Instruction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Arial" panose="020B0604020202020204" pitchFamily="34" charset="0"/>
              </a:rPr>
              <a:t>Execution)</a:t>
            </a:r>
          </a:p>
        </p:txBody>
      </p:sp>
      <p:sp>
        <p:nvSpPr>
          <p:cNvPr id="166919" name="Rectangle 8">
            <a:extLst>
              <a:ext uri="{FF2B5EF4-FFF2-40B4-BE49-F238E27FC236}">
                <a16:creationId xmlns:a16="http://schemas.microsoft.com/office/drawing/2014/main" id="{56FCB21B-9A92-7947-8197-3EC606DE3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7388" y="1219200"/>
            <a:ext cx="1604962" cy="20415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6920" name="TextBox 9">
            <a:extLst>
              <a:ext uri="{FF2B5EF4-FFF2-40B4-BE49-F238E27FC236}">
                <a16:creationId xmlns:a16="http://schemas.microsoft.com/office/drawing/2014/main" id="{A408D6D6-EF8C-D745-B2D6-CC528D074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1930400"/>
            <a:ext cx="890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Arial" panose="020B0604020202020204" pitchFamily="34" charset="0"/>
              </a:rPr>
              <a:t>Data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32FF"/>
                </a:solidFill>
                <a:latin typeface="Arial" panose="020B0604020202020204" pitchFamily="34" charset="0"/>
              </a:rPr>
              <a:t>Supply</a:t>
            </a:r>
          </a:p>
        </p:txBody>
      </p:sp>
      <p:cxnSp>
        <p:nvCxnSpPr>
          <p:cNvPr id="166921" name="Straight Arrow Connector 11">
            <a:extLst>
              <a:ext uri="{FF2B5EF4-FFF2-40B4-BE49-F238E27FC236}">
                <a16:creationId xmlns:a16="http://schemas.microsoft.com/office/drawing/2014/main" id="{34C2C79C-0001-A643-8E44-9CA3A689C8C7}"/>
              </a:ext>
            </a:extLst>
          </p:cNvPr>
          <p:cNvCxnSpPr>
            <a:cxnSpLocks noChangeShapeType="1"/>
            <a:stCxn id="166915" idx="3"/>
            <a:endCxn id="166917" idx="1"/>
          </p:cNvCxnSpPr>
          <p:nvPr/>
        </p:nvCxnSpPr>
        <p:spPr bwMode="auto">
          <a:xfrm>
            <a:off x="1920875" y="2239963"/>
            <a:ext cx="1738313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6922" name="Straight Arrow Connector 13">
            <a:extLst>
              <a:ext uri="{FF2B5EF4-FFF2-40B4-BE49-F238E27FC236}">
                <a16:creationId xmlns:a16="http://schemas.microsoft.com/office/drawing/2014/main" id="{DE1F8FD5-955C-D14A-A5D0-5D338AA517D9}"/>
              </a:ext>
            </a:extLst>
          </p:cNvPr>
          <p:cNvCxnSpPr>
            <a:cxnSpLocks noChangeShapeType="1"/>
            <a:stCxn id="166919" idx="1"/>
            <a:endCxn id="166917" idx="3"/>
          </p:cNvCxnSpPr>
          <p:nvPr/>
        </p:nvCxnSpPr>
        <p:spPr bwMode="auto">
          <a:xfrm rot="10800000">
            <a:off x="5264150" y="2239963"/>
            <a:ext cx="1773238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6" name="TextBox 15">
            <a:extLst>
              <a:ext uri="{FF2B5EF4-FFF2-40B4-BE49-F238E27FC236}">
                <a16:creationId xmlns:a16="http://schemas.microsoft.com/office/drawing/2014/main" id="{62F631DD-D67F-0041-B8D3-86E7E1FEA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417888"/>
            <a:ext cx="23780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Zero latency access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Infinite capacity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Zero cost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Perfect control flow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57" name="TextBox 16">
            <a:extLst>
              <a:ext uri="{FF2B5EF4-FFF2-40B4-BE49-F238E27FC236}">
                <a16:creationId xmlns:a16="http://schemas.microsoft.com/office/drawing/2014/main" id="{0C573E54-B620-9646-8E3A-E0A977BD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352800"/>
            <a:ext cx="346761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No pipeline stalls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Perfect data flow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 (no reg/memory dependences)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Zero-cycle interconnect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 (operand communication)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Enough functional units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Zero latency compute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58" name="TextBox 17">
            <a:extLst>
              <a:ext uri="{FF2B5EF4-FFF2-40B4-BE49-F238E27FC236}">
                <a16:creationId xmlns:a16="http://schemas.microsoft.com/office/drawing/2014/main" id="{55AC0C03-616E-844A-B7C3-B3DB406E6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3440113"/>
            <a:ext cx="23780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Zero latency access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Infinite capacity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Infinite bandwidth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Zero cost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/>
      <p:bldP spid="31757" grpId="0"/>
      <p:bldP spid="3175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E4335D0B-95F6-9E4A-83FD-582CB45A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Ideal Memory</a:t>
            </a:r>
          </a:p>
        </p:txBody>
      </p:sp>
      <p:sp>
        <p:nvSpPr>
          <p:cNvPr id="153602" name="Content Placeholder 2">
            <a:extLst>
              <a:ext uri="{FF2B5EF4-FFF2-40B4-BE49-F238E27FC236}">
                <a16:creationId xmlns:a16="http://schemas.microsoft.com/office/drawing/2014/main" id="{8AAED75D-E47E-C947-A883-404FB994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Zero access time (latency)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Infinite capacity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Zero cost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Infinite bandwidth (to support multiple accesses in parallel)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Zero energy</a:t>
            </a:r>
          </a:p>
        </p:txBody>
      </p:sp>
      <p:sp>
        <p:nvSpPr>
          <p:cNvPr id="153603" name="Slide Number Placeholder 3">
            <a:extLst>
              <a:ext uri="{FF2B5EF4-FFF2-40B4-BE49-F238E27FC236}">
                <a16:creationId xmlns:a16="http://schemas.microsoft.com/office/drawing/2014/main" id="{EEB6291A-EE05-D14F-8899-A48B0934B6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F72D42-E219-9846-BBE8-A20D65D4EE12}" type="slidenum">
              <a:rPr lang="en-US" altLang="en-US" sz="1600">
                <a:solidFill>
                  <a:srgbClr val="000000"/>
                </a:solidFill>
                <a:latin typeface="Garamond" panose="02020404030301010803" pitchFamily="18" charset="0"/>
              </a:rPr>
              <a:pPr eaLnBrk="1" hangingPunct="1"/>
              <a:t>96</a:t>
            </a:fld>
            <a:endParaRPr lang="en-US" altLang="en-US" sz="160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4">
            <a:extLst>
              <a:ext uri="{FF2B5EF4-FFF2-40B4-BE49-F238E27FC236}">
                <a16:creationId xmlns:a16="http://schemas.microsoft.com/office/drawing/2014/main" id="{8C36A614-39B8-6B4D-8A39-97269A061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081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a typeface="ＭＳ Ｐゴシック" panose="020B0600070205080204" pitchFamily="34" charset="-128"/>
              </a:rPr>
              <a:t>Quick Overview of Memory Arrays</a:t>
            </a:r>
          </a:p>
        </p:txBody>
      </p:sp>
      <p:sp>
        <p:nvSpPr>
          <p:cNvPr id="167938" name="Rectangle 5">
            <a:extLst>
              <a:ext uri="{FF2B5EF4-FFF2-40B4-BE49-F238E27FC236}">
                <a16:creationId xmlns:a16="http://schemas.microsoft.com/office/drawing/2014/main" id="{996433C2-E4D4-5A4C-B317-5092809101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6135021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How Can We Store Data?</a:t>
            </a:r>
            <a:endParaRPr lang="en-GB" dirty="0"/>
          </a:p>
        </p:txBody>
      </p:sp>
      <p:sp>
        <p:nvSpPr>
          <p:cNvPr id="40965" name="Content Placeholder 17"/>
          <p:cNvSpPr>
            <a:spLocks noGrp="1"/>
          </p:cNvSpPr>
          <p:nvPr>
            <p:ph idx="1"/>
          </p:nvPr>
        </p:nvSpPr>
        <p:spPr>
          <a:xfrm>
            <a:off x="396874" y="1066800"/>
            <a:ext cx="8518525" cy="5457095"/>
          </a:xfrm>
        </p:spPr>
        <p:txBody>
          <a:bodyPr/>
          <a:lstStyle/>
          <a:p>
            <a:r>
              <a:rPr lang="en-US" sz="2215" dirty="0"/>
              <a:t>Flip-Flops (or Latches)</a:t>
            </a:r>
          </a:p>
          <a:p>
            <a:pPr lvl="1"/>
            <a:r>
              <a:rPr lang="en-US" sz="1846" dirty="0">
                <a:solidFill>
                  <a:srgbClr val="008000"/>
                </a:solidFill>
              </a:rPr>
              <a:t>Very fast</a:t>
            </a:r>
          </a:p>
          <a:p>
            <a:pPr lvl="1"/>
            <a:r>
              <a:rPr lang="en-US" sz="1846" dirty="0">
                <a:solidFill>
                  <a:srgbClr val="C00000"/>
                </a:solidFill>
              </a:rPr>
              <a:t>Very expensive</a:t>
            </a:r>
            <a:r>
              <a:rPr lang="en-US" sz="1846" dirty="0">
                <a:solidFill>
                  <a:schemeClr val="accent2"/>
                </a:solidFill>
              </a:rPr>
              <a:t> </a:t>
            </a:r>
            <a:r>
              <a:rPr lang="en-US" sz="1846" dirty="0"/>
              <a:t>(one bit costs tens of transistors)</a:t>
            </a:r>
          </a:p>
          <a:p>
            <a:pPr lvl="1"/>
            <a:endParaRPr lang="en-US" sz="1000" dirty="0"/>
          </a:p>
          <a:p>
            <a:pPr>
              <a:spcBef>
                <a:spcPts val="1108"/>
              </a:spcBef>
            </a:pPr>
            <a:r>
              <a:rPr lang="en-US" sz="2215" dirty="0"/>
              <a:t>Static RAM (we will describe it soon)</a:t>
            </a:r>
          </a:p>
          <a:p>
            <a:pPr lvl="1"/>
            <a:r>
              <a:rPr lang="en-US" sz="1846" dirty="0">
                <a:solidFill>
                  <a:srgbClr val="008000"/>
                </a:solidFill>
              </a:rPr>
              <a:t>Relatively fast</a:t>
            </a:r>
            <a:r>
              <a:rPr lang="en-US" sz="1846" dirty="0"/>
              <a:t> </a:t>
            </a:r>
            <a:endParaRPr lang="en-US" sz="1846" dirty="0">
              <a:solidFill>
                <a:srgbClr val="CC0000"/>
              </a:solidFill>
            </a:endParaRPr>
          </a:p>
          <a:p>
            <a:pPr lvl="1"/>
            <a:r>
              <a:rPr lang="en-US" sz="1846" dirty="0">
                <a:solidFill>
                  <a:srgbClr val="C00000"/>
                </a:solidFill>
              </a:rPr>
              <a:t>Expensive</a:t>
            </a:r>
            <a:r>
              <a:rPr lang="en-US" sz="1846" dirty="0">
                <a:solidFill>
                  <a:srgbClr val="008000"/>
                </a:solidFill>
              </a:rPr>
              <a:t> </a:t>
            </a:r>
            <a:r>
              <a:rPr lang="en-US" sz="1846" dirty="0"/>
              <a:t>(one bit costs 6+ transistors)</a:t>
            </a:r>
          </a:p>
          <a:p>
            <a:pPr lvl="1"/>
            <a:endParaRPr lang="en-US" sz="1000" dirty="0"/>
          </a:p>
          <a:p>
            <a:pPr>
              <a:spcBef>
                <a:spcPts val="1108"/>
              </a:spcBef>
            </a:pPr>
            <a:r>
              <a:rPr lang="en-US" sz="2215" dirty="0"/>
              <a:t>Dynamic RAM (we will describe it soon)</a:t>
            </a:r>
          </a:p>
          <a:p>
            <a:pPr lvl="1"/>
            <a:r>
              <a:rPr lang="en-US" sz="1846" dirty="0">
                <a:solidFill>
                  <a:srgbClr val="CC0000"/>
                </a:solidFill>
              </a:rPr>
              <a:t>Slower</a:t>
            </a:r>
            <a:r>
              <a:rPr lang="en-US" sz="1846" dirty="0"/>
              <a:t>, </a:t>
            </a:r>
            <a:r>
              <a:rPr lang="en-US" sz="1846" dirty="0">
                <a:solidFill>
                  <a:srgbClr val="CC0000"/>
                </a:solidFill>
              </a:rPr>
              <a:t>reading and charge leakage destroys content </a:t>
            </a:r>
            <a:r>
              <a:rPr lang="en-US" sz="1846" dirty="0"/>
              <a:t>(refresh), </a:t>
            </a:r>
            <a:r>
              <a:rPr lang="en-US" sz="1846" dirty="0">
                <a:solidFill>
                  <a:srgbClr val="CC0000"/>
                </a:solidFill>
              </a:rPr>
              <a:t>needs special process for manufacturing </a:t>
            </a:r>
            <a:r>
              <a:rPr lang="en-US" sz="1846" dirty="0"/>
              <a:t>(due to capacitor)</a:t>
            </a:r>
          </a:p>
          <a:p>
            <a:pPr lvl="1"/>
            <a:r>
              <a:rPr lang="en-US" sz="1846" dirty="0">
                <a:solidFill>
                  <a:srgbClr val="008000"/>
                </a:solidFill>
              </a:rPr>
              <a:t>Cheap</a:t>
            </a:r>
            <a:r>
              <a:rPr lang="en-US" sz="1846" dirty="0"/>
              <a:t> (one bit costs only one transistor plus one capacitor)</a:t>
            </a:r>
          </a:p>
          <a:p>
            <a:pPr lvl="1"/>
            <a:endParaRPr lang="en-US" sz="1000" dirty="0"/>
          </a:p>
          <a:p>
            <a:pPr>
              <a:spcBef>
                <a:spcPts val="1108"/>
              </a:spcBef>
            </a:pPr>
            <a:r>
              <a:rPr lang="en-US" sz="2215" dirty="0"/>
              <a:t>Other storage technology (flash memory, hard disk, tape)</a:t>
            </a:r>
          </a:p>
          <a:p>
            <a:pPr lvl="1"/>
            <a:r>
              <a:rPr lang="en-US" sz="1846" dirty="0">
                <a:solidFill>
                  <a:srgbClr val="CC0000"/>
                </a:solidFill>
              </a:rPr>
              <a:t>Much slower</a:t>
            </a:r>
            <a:r>
              <a:rPr lang="en-US" sz="1846" dirty="0"/>
              <a:t>, </a:t>
            </a:r>
            <a:r>
              <a:rPr lang="en-US" sz="1846" dirty="0">
                <a:solidFill>
                  <a:srgbClr val="C00000"/>
                </a:solidFill>
              </a:rPr>
              <a:t>special manufacturing needed</a:t>
            </a:r>
            <a:r>
              <a:rPr lang="en-US" sz="1846" dirty="0"/>
              <a:t>, </a:t>
            </a:r>
            <a:r>
              <a:rPr lang="en-US" sz="1846" dirty="0">
                <a:solidFill>
                  <a:schemeClr val="accent6"/>
                </a:solidFill>
              </a:rPr>
              <a:t>non-volatile</a:t>
            </a:r>
          </a:p>
          <a:p>
            <a:pPr lvl="1"/>
            <a:r>
              <a:rPr lang="en-US" sz="1846" dirty="0">
                <a:solidFill>
                  <a:schemeClr val="accent6"/>
                </a:solidFill>
              </a:rPr>
              <a:t>Very cheap </a:t>
            </a:r>
            <a:r>
              <a:rPr lang="en-US" sz="1846" dirty="0"/>
              <a:t>(one transistor stores many bits or no transistors involved)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64F6F-7F77-447C-AF3E-9F8612DAA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401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1248508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endParaRPr kumimoji="0" lang="en-US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Array Organization of Memories</a:t>
            </a:r>
          </a:p>
        </p:txBody>
      </p:sp>
      <p:sp>
        <p:nvSpPr>
          <p:cNvPr id="43016" name="Content Placeholder 45"/>
          <p:cNvSpPr>
            <a:spLocks noGrp="1"/>
          </p:cNvSpPr>
          <p:nvPr>
            <p:ph idx="1"/>
          </p:nvPr>
        </p:nvSpPr>
        <p:spPr>
          <a:xfrm>
            <a:off x="76200" y="1066800"/>
            <a:ext cx="7772400" cy="4589585"/>
          </a:xfrm>
        </p:spPr>
        <p:txBody>
          <a:bodyPr/>
          <a:lstStyle/>
          <a:p>
            <a:r>
              <a:rPr lang="en-US" dirty="0"/>
              <a:t>Goal: </a:t>
            </a:r>
            <a:r>
              <a:rPr lang="en-US" dirty="0">
                <a:solidFill>
                  <a:srgbClr val="0432FF"/>
                </a:solidFill>
              </a:rPr>
              <a:t>Efficiently store large amounts of data</a:t>
            </a:r>
          </a:p>
          <a:p>
            <a:pPr lvl="1"/>
            <a:r>
              <a:rPr lang="en-US" dirty="0"/>
              <a:t>A memory array (stores data)</a:t>
            </a:r>
          </a:p>
          <a:p>
            <a:pPr lvl="1"/>
            <a:r>
              <a:rPr lang="en-US" dirty="0"/>
              <a:t>Address selection logic (selects one row of the array)</a:t>
            </a:r>
          </a:p>
          <a:p>
            <a:pPr lvl="1"/>
            <a:r>
              <a:rPr lang="en-US" dirty="0"/>
              <a:t>Readout circuitry (reads data out)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An M-bit value can be read or written at each unique N-bit address</a:t>
            </a:r>
          </a:p>
          <a:p>
            <a:pPr lvl="1"/>
            <a:r>
              <a:rPr lang="en-US" dirty="0"/>
              <a:t>All values can be accessed, but only M-bits at a time</a:t>
            </a:r>
          </a:p>
          <a:p>
            <a:pPr lvl="1"/>
            <a:r>
              <a:rPr lang="en-US" dirty="0"/>
              <a:t>Access restriction allows more compact organization</a:t>
            </a:r>
          </a:p>
          <a:p>
            <a:endParaRPr lang="en-US" dirty="0"/>
          </a:p>
        </p:txBody>
      </p:sp>
      <p:sp>
        <p:nvSpPr>
          <p:cNvPr id="4301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1389185"/>
            <a:ext cx="8077200" cy="47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33765" marR="0" lvl="0" indent="-433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de-DE" sz="29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93179945"/>
              </p:ext>
            </p:extLst>
          </p:nvPr>
        </p:nvGraphicFramePr>
        <p:xfrm>
          <a:off x="5105400" y="2428712"/>
          <a:ext cx="4006985" cy="30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1213104" imgH="925068" progId="Visio.Drawing.6">
                  <p:embed/>
                </p:oleObj>
              </mc:Choice>
              <mc:Fallback>
                <p:oleObj name="VISIO" r:id="rId7" imgW="1213104" imgH="925068" progId="Visio.Drawing.6">
                  <p:embed/>
                  <p:pic>
                    <p:nvPicPr>
                      <p:cNvPr id="2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428712"/>
                        <a:ext cx="4006985" cy="30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41AAF-6DF8-4F4E-931E-EB1E3DB7F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ED06B6-2C69-284D-99A3-4B74281122AB}" type="slidenum">
              <a:rPr lang="en-US" altLang="en-US" smtClean="0"/>
              <a:pPr>
                <a:defRPr/>
              </a:pPr>
              <a:t>99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641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Sesha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8E595"/>
      </a:accent1>
      <a:accent2>
        <a:srgbClr val="C4442A"/>
      </a:accent2>
      <a:accent3>
        <a:srgbClr val="40627C"/>
      </a:accent3>
      <a:accent4>
        <a:srgbClr val="26393D"/>
      </a:accent4>
      <a:accent5>
        <a:srgbClr val="FFFAE4"/>
      </a:accent5>
      <a:accent6>
        <a:srgbClr val="5A5A5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3200" b="1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>
              <a:lumMod val="65000"/>
              <a:lumOff val="3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800" dirty="0" err="1" smtClean="0"/>
        </a:defPPr>
      </a:lstStyle>
    </a:txDef>
  </a:objectDefaults>
  <a:extraClrSchemeLst/>
</a:theme>
</file>

<file path=ppt/theme/theme31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9764</TotalTime>
  <Words>9250</Words>
  <Application>Microsoft Macintosh PowerPoint</Application>
  <PresentationFormat>On-screen Show (4:3)</PresentationFormat>
  <Paragraphs>1825</Paragraphs>
  <Slides>176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176</vt:i4>
      </vt:variant>
    </vt:vector>
  </HeadingPairs>
  <TitlesOfParts>
    <vt:vector size="232" baseType="lpstr">
      <vt:lpstr>Arial</vt:lpstr>
      <vt:lpstr>Arial</vt:lpstr>
      <vt:lpstr>Arial Narrow</vt:lpstr>
      <vt:lpstr>Calibri</vt:lpstr>
      <vt:lpstr>Cambria</vt:lpstr>
      <vt:lpstr>Cambria Math</vt:lpstr>
      <vt:lpstr>Comic Sans MS</vt:lpstr>
      <vt:lpstr>Corbel</vt:lpstr>
      <vt:lpstr>europa</vt:lpstr>
      <vt:lpstr>Futura Medium</vt:lpstr>
      <vt:lpstr>Garamond</vt:lpstr>
      <vt:lpstr>Gill Sans MT</vt:lpstr>
      <vt:lpstr>Inconsolata</vt:lpstr>
      <vt:lpstr>medium-content-sans-serif-font</vt:lpstr>
      <vt:lpstr>Myriad Pro Bold Cond</vt:lpstr>
      <vt:lpstr>Tahoma</vt:lpstr>
      <vt:lpstr>Times New Roman</vt:lpstr>
      <vt:lpstr>Verdana</vt:lpstr>
      <vt:lpstr>Wingdings</vt:lpstr>
      <vt:lpstr>Edge</vt:lpstr>
      <vt:lpstr>4_Edge</vt:lpstr>
      <vt:lpstr>7_Edge</vt:lpstr>
      <vt:lpstr>95_Edge</vt:lpstr>
      <vt:lpstr>5_Edge</vt:lpstr>
      <vt:lpstr>9_Edge</vt:lpstr>
      <vt:lpstr>2_Edge</vt:lpstr>
      <vt:lpstr>3_Edge</vt:lpstr>
      <vt:lpstr>4_sesha-theme</vt:lpstr>
      <vt:lpstr>10_Edge</vt:lpstr>
      <vt:lpstr>20_Edge</vt:lpstr>
      <vt:lpstr>1_Edge</vt:lpstr>
      <vt:lpstr>98_Edge</vt:lpstr>
      <vt:lpstr>153_Edge</vt:lpstr>
      <vt:lpstr>11_Edge</vt:lpstr>
      <vt:lpstr>43_Edge</vt:lpstr>
      <vt:lpstr>12_Edge</vt:lpstr>
      <vt:lpstr>13_Edge</vt:lpstr>
      <vt:lpstr>157_Edge</vt:lpstr>
      <vt:lpstr>9_Office Theme</vt:lpstr>
      <vt:lpstr>36_Edge</vt:lpstr>
      <vt:lpstr>100_Edge</vt:lpstr>
      <vt:lpstr>32_Edge</vt:lpstr>
      <vt:lpstr>6_Edge</vt:lpstr>
      <vt:lpstr>16_Edge</vt:lpstr>
      <vt:lpstr>25_Edge</vt:lpstr>
      <vt:lpstr>44_Edge</vt:lpstr>
      <vt:lpstr>37_Edge</vt:lpstr>
      <vt:lpstr>147_Edge</vt:lpstr>
      <vt:lpstr>Sesha</vt:lpstr>
      <vt:lpstr>154_Edge</vt:lpstr>
      <vt:lpstr>31_Edge</vt:lpstr>
      <vt:lpstr>8_Edge</vt:lpstr>
      <vt:lpstr>18_Office Theme</vt:lpstr>
      <vt:lpstr>19_Office Theme</vt:lpstr>
      <vt:lpstr>Visio</vt:lpstr>
      <vt:lpstr>VISIO</vt:lpstr>
      <vt:lpstr> Digital Design &amp; Computer Arch.  Lecture 21: Memory Overview, Organization &amp; Technology</vt:lpstr>
      <vt:lpstr>Extra Credit Assignment 3: Amdahl’s Law</vt:lpstr>
      <vt:lpstr>Readings for This Lecture and Next</vt:lpstr>
      <vt:lpstr>We Are Done With This…</vt:lpstr>
      <vt:lpstr>Approaches to (Instruction-Level) Concurrency</vt:lpstr>
      <vt:lpstr>Approaches to (Instruction-Level) Concurrency</vt:lpstr>
      <vt:lpstr>Tradeoffs of Processing Paradigms</vt:lpstr>
      <vt:lpstr>Tradeoffs of Processing Paradigms</vt:lpstr>
      <vt:lpstr>Let Us Now Take A Step Back</vt:lpstr>
      <vt:lpstr>A Computing System</vt:lpstr>
      <vt:lpstr>A Computing System</vt:lpstr>
      <vt:lpstr>Recall: What is A Computer?</vt:lpstr>
      <vt:lpstr>Memory Is Critically Important</vt:lpstr>
      <vt:lpstr>Memory in a Modern System</vt:lpstr>
      <vt:lpstr>A Large Fraction of Modern Chips is Memory</vt:lpstr>
      <vt:lpstr>A Large Fraction of Modern Systems is Memory</vt:lpstr>
      <vt:lpstr>A Large Fraction of Modern Systems is Memory</vt:lpstr>
      <vt:lpstr>A Large Fraction of Modern Systems is Memory</vt:lpstr>
      <vt:lpstr>A Large Fraction of Modern Systems is Memory</vt:lpstr>
      <vt:lpstr>AMD’s 3D Last Level Cache (2021)</vt:lpstr>
      <vt:lpstr>A Large Fraction of Modern Systems is Memory</vt:lpstr>
      <vt:lpstr>A Large Fraction of Modern Systems is Memory</vt:lpstr>
      <vt:lpstr>Cerebras’s Wafer Scale Engine (2019)</vt:lpstr>
      <vt:lpstr>Cerebras’s Wafer Scale Engine-2 (2021)</vt:lpstr>
      <vt:lpstr>Memory System: Most of the Platform</vt:lpstr>
      <vt:lpstr>Memory is Critical for Performance</vt:lpstr>
      <vt:lpstr>The Reason</vt:lpstr>
      <vt:lpstr>Computation is Bottlenecked by Memory</vt:lpstr>
      <vt:lpstr>Huge Demand for Performance &amp; Efficiency</vt:lpstr>
      <vt:lpstr>Application Perspective</vt:lpstr>
      <vt:lpstr>Memory Is Critical for Performance (I)</vt:lpstr>
      <vt:lpstr>Memory Is Critical for Performance (I)</vt:lpstr>
      <vt:lpstr>Memory Is Critical for Performance (II)</vt:lpstr>
      <vt:lpstr>Memory Is Critical for Performance (II)</vt:lpstr>
      <vt:lpstr>Data is Key for Modern &amp; Future Workloads</vt:lpstr>
      <vt:lpstr>PowerPoint Presentation</vt:lpstr>
      <vt:lpstr>PowerPoint Presentation</vt:lpstr>
      <vt:lpstr>New Genome Sequencing Technologies</vt:lpstr>
      <vt:lpstr>New Genome Sequencing Technologies</vt:lpstr>
      <vt:lpstr>We Need Faster &amp; Scalable Genome Analysis</vt:lpstr>
      <vt:lpstr> Problems with (Genome) Analysis Today</vt:lpstr>
      <vt:lpstr>Future of Genome Sequencing &amp; Analysis</vt:lpstr>
      <vt:lpstr>Accelerating Genome Analysis</vt:lpstr>
      <vt:lpstr>Beginner Reading on Genome Analysis</vt:lpstr>
      <vt:lpstr>FPGA-based Near-Memory Analytics</vt:lpstr>
      <vt:lpstr>Near-Memory Acceleration using FPGAs</vt:lpstr>
      <vt:lpstr>Performance &amp; Energy Greatly Improve</vt:lpstr>
      <vt:lpstr>GenASM Acceleration Framework [MICRO 2020]</vt:lpstr>
      <vt:lpstr>Scrooge: Overcoming GenASM Limitations</vt:lpstr>
      <vt:lpstr>In-Storage Genome Filtering [ASPLOS 2022] </vt:lpstr>
      <vt:lpstr>Accelerating Sequence-to-Graph Mapping</vt:lpstr>
      <vt:lpstr>More on Fast &amp; Efficient Genome Analysis …</vt:lpstr>
      <vt:lpstr>Detailed Lectures on Genome Analysis</vt:lpstr>
      <vt:lpstr>Genomics Course (Fall 2022)</vt:lpstr>
      <vt:lpstr>Performance Perspective</vt:lpstr>
      <vt:lpstr>It’s the Memory, Stupid!</vt:lpstr>
      <vt:lpstr>The Performance Perspective </vt:lpstr>
      <vt:lpstr>The Performance Perspective</vt:lpstr>
      <vt:lpstr>The Memory Bottleneck</vt:lpstr>
      <vt:lpstr>The Memory Bottleneck</vt:lpstr>
      <vt:lpstr>The Memory Bottleneck</vt:lpstr>
      <vt:lpstr>An Informal Interview on Memory</vt:lpstr>
      <vt:lpstr>Energy Perspective</vt:lpstr>
      <vt:lpstr>Data Movement vs. Computation Energy</vt:lpstr>
      <vt:lpstr>Data Movement vs. Computation Energy</vt:lpstr>
      <vt:lpstr>Data Movement vs. Computation Energy</vt:lpstr>
      <vt:lpstr>Data Movement vs. Computation Energy</vt:lpstr>
      <vt:lpstr>Data Movement vs. Computation Energy</vt:lpstr>
      <vt:lpstr>Memory is Critical for Energy </vt:lpstr>
      <vt:lpstr>Memory is Critical for Energy</vt:lpstr>
      <vt:lpstr>Processing in Memory: Faster &amp; Low Energy</vt:lpstr>
      <vt:lpstr>Tutorial on Processing in Memory</vt:lpstr>
      <vt:lpstr>Reliability, Security, Safety Perspectives</vt:lpstr>
      <vt:lpstr>Memory is Critical for Reliability</vt:lpstr>
      <vt:lpstr>Large-Scale Failure Analysis of DRAM Chips</vt:lpstr>
      <vt:lpstr>Infrastructures to Understand Such Issues</vt:lpstr>
      <vt:lpstr>Memory Testing Infrastructures</vt:lpstr>
      <vt:lpstr>Updated Memory Testing Infrastructure</vt:lpstr>
      <vt:lpstr>A Curious Phenomenon [Kim et al., ISCA 2014]</vt:lpstr>
      <vt:lpstr>DRAM RowHammer</vt:lpstr>
      <vt:lpstr>One Can Take Over an Otherwise-Secure System</vt:lpstr>
      <vt:lpstr>A RowHammer Survey Across the Stack</vt:lpstr>
      <vt:lpstr>RowHammer is Still a Security Problem</vt:lpstr>
      <vt:lpstr>Memory is Critical for Security</vt:lpstr>
      <vt:lpstr>The Story of RowHammer Tutorial …</vt:lpstr>
      <vt:lpstr>The Story of RowHammer Tutorial …</vt:lpstr>
      <vt:lpstr>10 Years of RowHammer in 20 Minutes</vt:lpstr>
      <vt:lpstr>Memory Is Critical for Computing</vt:lpstr>
      <vt:lpstr>Memory Is Critical for Computing</vt:lpstr>
      <vt:lpstr>Memory Fundamentals</vt:lpstr>
      <vt:lpstr>Memory Organization &amp; Technology</vt:lpstr>
      <vt:lpstr>Memory (Programmer’s View) </vt:lpstr>
      <vt:lpstr>Abstraction: Virtual vs. Physical Memory</vt:lpstr>
      <vt:lpstr>(Physical) Memory System</vt:lpstr>
      <vt:lpstr>Idealism</vt:lpstr>
      <vt:lpstr>Ideal Memory</vt:lpstr>
      <vt:lpstr>Quick Overview of Memory Arrays</vt:lpstr>
      <vt:lpstr>How Can We Store Data?</vt:lpstr>
      <vt:lpstr>Array Organization of Memories</vt:lpstr>
      <vt:lpstr>Recall: A Bigger Memory Array (4 locations X 3 bits)</vt:lpstr>
      <vt:lpstr>Memory Arrays</vt:lpstr>
      <vt:lpstr>Memory Array Example</vt:lpstr>
      <vt:lpstr>Larger and Wider Memory Array Example</vt:lpstr>
      <vt:lpstr>Memory Array Organization (I)</vt:lpstr>
      <vt:lpstr>Memory Array Organization (II)</vt:lpstr>
      <vt:lpstr>How is Access Controlled?</vt:lpstr>
      <vt:lpstr>Building Larger Memories</vt:lpstr>
      <vt:lpstr>General Principle: Interleaving (Banking)</vt:lpstr>
      <vt:lpstr>Recall: Memory Banking</vt:lpstr>
      <vt:lpstr>Generalized Memory Structure</vt:lpstr>
      <vt:lpstr>Generalized Memory Structure</vt:lpstr>
      <vt:lpstr>Cutting Edge: 3D-Stacking of Memory &amp; Logic</vt:lpstr>
      <vt:lpstr>The DRAM Subsystem A Top-Down View</vt:lpstr>
      <vt:lpstr>DRAM Subsystem Organization</vt:lpstr>
      <vt:lpstr>The DRAM Subsystem</vt:lpstr>
      <vt:lpstr>Breaking down a DIMM (module)</vt:lpstr>
      <vt:lpstr>Breaking down a DIMM (module)</vt:lpstr>
      <vt:lpstr>Rank</vt:lpstr>
      <vt:lpstr>Breaking down a Rank</vt:lpstr>
      <vt:lpstr>Breaking down a Chip</vt:lpstr>
      <vt:lpstr>Breaking down a Bank</vt:lpstr>
      <vt:lpstr>Digging Deeper: DRAM Bank Operation</vt:lpstr>
      <vt:lpstr>A DRAM Bank Internally Has Sub-Banks</vt:lpstr>
      <vt:lpstr>Another View of a DRAM Bank</vt:lpstr>
      <vt:lpstr>More on DRAM Basics &amp; Organization</vt:lpstr>
      <vt:lpstr>DRAM Subsystem Organization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Memory Technology: DRAM and SRAM</vt:lpstr>
      <vt:lpstr>Memory Technology: DRAM</vt:lpstr>
      <vt:lpstr>Memory Technology: SRAM</vt:lpstr>
      <vt:lpstr>Memory Bank Organization and Operation</vt:lpstr>
      <vt:lpstr>SRAM (Static Random Access Memory)</vt:lpstr>
      <vt:lpstr>DRAM (Dynamic Random Access Memory)</vt:lpstr>
      <vt:lpstr>DRAM vs. SRAM</vt:lpstr>
      <vt:lpstr>An Aside: Phase Change Memory</vt:lpstr>
      <vt:lpstr>PCM-based Main Memory</vt:lpstr>
      <vt:lpstr>Reading: PCM as Main Memory: Idea in 2009</vt:lpstr>
      <vt:lpstr>Reading: More on PCM As Main Memory</vt:lpstr>
      <vt:lpstr>Intel Optane Persistent Memory (2019)</vt:lpstr>
      <vt:lpstr>DRAM vs. PCM</vt:lpstr>
      <vt:lpstr>Charge vs. Resistive Memories</vt:lpstr>
      <vt:lpstr>Promising Resistive Memory Technologies</vt:lpstr>
      <vt:lpstr>More on Emerging Memory Technologies</vt:lpstr>
      <vt:lpstr>More on Emerging Memory Technologies</vt:lpstr>
      <vt:lpstr>More on Memory Technologies</vt:lpstr>
      <vt:lpstr>A Bit on Flash Memory &amp; SSDs</vt:lpstr>
      <vt:lpstr>A Flash Memory SSD Controller</vt:lpstr>
      <vt:lpstr>Lecture on Flash Memory &amp; SSDs</vt:lpstr>
      <vt:lpstr>SSD Course (Spring 2023)</vt:lpstr>
      <vt:lpstr>Lectures on Memory Technologies</vt:lpstr>
      <vt:lpstr>Tutorial on Processing in Memory</vt:lpstr>
      <vt:lpstr>Processing in Memory Review and Open Problems</vt:lpstr>
      <vt:lpstr>PIM Course (Fall 2022)</vt:lpstr>
      <vt:lpstr> Digital Design &amp; Computer Arch.  Lecture 21: Memory Overview, Organization &amp; Technology</vt:lpstr>
      <vt:lpstr>Goal: Processing Inside Memory</vt:lpstr>
      <vt:lpstr>Backup Slides:    Inside A DRAM Chip</vt:lpstr>
      <vt:lpstr>DRAM Module and Chip</vt:lpstr>
      <vt:lpstr>Goals in DRAM Design</vt:lpstr>
      <vt:lpstr>DRAM Chip</vt:lpstr>
      <vt:lpstr>Sense Amplifier</vt:lpstr>
      <vt:lpstr>Sense Amplifier – Two Stable States</vt:lpstr>
      <vt:lpstr>Sense Amplifier Operation</vt:lpstr>
      <vt:lpstr>DRAM Cell – Capacitor</vt:lpstr>
      <vt:lpstr>Capacitor to Sense Amplifier</vt:lpstr>
      <vt:lpstr>DRAM Cell Operation</vt:lpstr>
      <vt:lpstr>DRAM Subarray – Building Block for DRAM Chip</vt:lpstr>
      <vt:lpstr>DRAM Bank</vt:lpstr>
      <vt:lpstr>DRAM Chip</vt:lpstr>
      <vt:lpstr>DRAM Operation</vt:lpstr>
      <vt:lpstr>More on DRAM Operation: Section 2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18-741  Advanced Computer Architecture Lecture 1: Intro and Basics</dc:title>
  <dc:creator>Onur Mutlu</dc:creator>
  <cp:lastModifiedBy>Mutlu  Onur</cp:lastModifiedBy>
  <cp:revision>466</cp:revision>
  <cp:lastPrinted>2017-09-21T09:40:56Z</cp:lastPrinted>
  <dcterms:created xsi:type="dcterms:W3CDTF">2010-09-08T00:51:32Z</dcterms:created>
  <dcterms:modified xsi:type="dcterms:W3CDTF">2023-05-12T15:10:47Z</dcterms:modified>
</cp:coreProperties>
</file>